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 id="2147483649" r:id="rId2"/>
  </p:sldMasterIdLst>
  <p:notesMasterIdLst>
    <p:notesMasterId r:id="rId38"/>
  </p:notesMasterIdLst>
  <p:handoutMasterIdLst>
    <p:handoutMasterId r:id="rId39"/>
  </p:handoutMasterIdLst>
  <p:sldIdLst>
    <p:sldId id="366" r:id="rId3"/>
    <p:sldId id="263" r:id="rId4"/>
    <p:sldId id="338" r:id="rId5"/>
    <p:sldId id="268" r:id="rId6"/>
    <p:sldId id="272" r:id="rId7"/>
    <p:sldId id="367" r:id="rId8"/>
    <p:sldId id="372" r:id="rId9"/>
    <p:sldId id="300" r:id="rId10"/>
    <p:sldId id="262" r:id="rId11"/>
    <p:sldId id="359" r:id="rId12"/>
    <p:sldId id="360" r:id="rId13"/>
    <p:sldId id="371" r:id="rId14"/>
    <p:sldId id="302" r:id="rId15"/>
    <p:sldId id="303" r:id="rId16"/>
    <p:sldId id="323" r:id="rId17"/>
    <p:sldId id="341" r:id="rId18"/>
    <p:sldId id="363" r:id="rId19"/>
    <p:sldId id="328" r:id="rId20"/>
    <p:sldId id="329" r:id="rId21"/>
    <p:sldId id="330" r:id="rId22"/>
    <p:sldId id="283" r:id="rId23"/>
    <p:sldId id="286" r:id="rId24"/>
    <p:sldId id="288" r:id="rId25"/>
    <p:sldId id="290" r:id="rId26"/>
    <p:sldId id="292" r:id="rId27"/>
    <p:sldId id="293" r:id="rId28"/>
    <p:sldId id="294" r:id="rId29"/>
    <p:sldId id="357" r:id="rId30"/>
    <p:sldId id="331" r:id="rId31"/>
    <p:sldId id="332" r:id="rId32"/>
    <p:sldId id="333" r:id="rId33"/>
    <p:sldId id="348" r:id="rId34"/>
    <p:sldId id="358" r:id="rId35"/>
    <p:sldId id="362" r:id="rId36"/>
    <p:sldId id="1742"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DE1E8"/>
    <a:srgbClr val="4A5356"/>
    <a:srgbClr val="9C6490"/>
    <a:srgbClr val="E6EDF8"/>
    <a:srgbClr val="C5D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51298A-0957-4F98-B324-00473701356C}" v="29" dt="2023-04-27T20:42:09.9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82" autoAdjust="0"/>
    <p:restoredTop sz="86455" autoAdjust="0"/>
  </p:normalViewPr>
  <p:slideViewPr>
    <p:cSldViewPr>
      <p:cViewPr varScale="1">
        <p:scale>
          <a:sx n="52" d="100"/>
          <a:sy n="52" d="100"/>
        </p:scale>
        <p:origin x="1195" y="58"/>
      </p:cViewPr>
      <p:guideLst>
        <p:guide orient="horz" pos="2160"/>
        <p:guide pos="2880"/>
      </p:guideLst>
    </p:cSldViewPr>
  </p:slideViewPr>
  <p:outlineViewPr>
    <p:cViewPr>
      <p:scale>
        <a:sx n="33" d="100"/>
        <a:sy n="33" d="100"/>
      </p:scale>
      <p:origin x="0" y="7632"/>
    </p:cViewPr>
  </p:outlineViewPr>
  <p:notesTextViewPr>
    <p:cViewPr>
      <p:scale>
        <a:sx n="100" d="100"/>
        <a:sy n="100" d="100"/>
      </p:scale>
      <p:origin x="0" y="0"/>
    </p:cViewPr>
  </p:notesTextViewPr>
  <p:notesViewPr>
    <p:cSldViewPr>
      <p:cViewPr varScale="1">
        <p:scale>
          <a:sx n="48" d="100"/>
          <a:sy n="48" d="100"/>
        </p:scale>
        <p:origin x="-1930"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9A5591-DB30-4DB1-A4AD-25C92BAB73A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B3B58A7-27FF-488E-ABCD-C675046D6979}">
      <dgm:prSet/>
      <dgm:spPr/>
      <dgm:t>
        <a:bodyPr/>
        <a:lstStyle/>
        <a:p>
          <a:r>
            <a:rPr lang="en-US" b="1" dirty="0"/>
            <a:t>Indicated if student fails any portion of the rescreening</a:t>
          </a:r>
        </a:p>
      </dgm:t>
    </dgm:pt>
    <dgm:pt modelId="{66633D11-227D-4F55-B2FC-30D4265F4A9B}" type="parTrans" cxnId="{EACBFAC4-BFC9-481C-A0EC-3446B0EAAE34}">
      <dgm:prSet/>
      <dgm:spPr/>
      <dgm:t>
        <a:bodyPr/>
        <a:lstStyle/>
        <a:p>
          <a:endParaRPr lang="en-US"/>
        </a:p>
      </dgm:t>
    </dgm:pt>
    <dgm:pt modelId="{BB3FECB6-4690-4B2B-BB4A-B1E5DB255D88}" type="sibTrans" cxnId="{EACBFAC4-BFC9-481C-A0EC-3446B0EAAE34}">
      <dgm:prSet/>
      <dgm:spPr/>
      <dgm:t>
        <a:bodyPr/>
        <a:lstStyle/>
        <a:p>
          <a:endParaRPr lang="en-US"/>
        </a:p>
      </dgm:t>
    </dgm:pt>
    <dgm:pt modelId="{7FD57D79-051F-4337-A2A1-A60B18F35530}">
      <dgm:prSet/>
      <dgm:spPr/>
      <dgm:t>
        <a:bodyPr/>
        <a:lstStyle/>
        <a:p>
          <a:r>
            <a:rPr lang="en-US" b="1" dirty="0"/>
            <a:t>Notify parent/guardian in person or by phone prior to sending written referral</a:t>
          </a:r>
        </a:p>
      </dgm:t>
    </dgm:pt>
    <dgm:pt modelId="{884C68FC-E89A-4C5D-87D8-377D8A1D432A}" type="parTrans" cxnId="{EC692775-FF0B-4386-AF86-69A378853338}">
      <dgm:prSet/>
      <dgm:spPr/>
      <dgm:t>
        <a:bodyPr/>
        <a:lstStyle/>
        <a:p>
          <a:endParaRPr lang="en-US"/>
        </a:p>
      </dgm:t>
    </dgm:pt>
    <dgm:pt modelId="{C2852A74-EDA2-46E9-8258-0022C1FCB66E}" type="sibTrans" cxnId="{EC692775-FF0B-4386-AF86-69A378853338}">
      <dgm:prSet/>
      <dgm:spPr/>
      <dgm:t>
        <a:bodyPr/>
        <a:lstStyle/>
        <a:p>
          <a:endParaRPr lang="en-US"/>
        </a:p>
      </dgm:t>
    </dgm:pt>
    <dgm:pt modelId="{6DD29D9B-9113-432F-94A1-E9C2667CC9A9}">
      <dgm:prSet/>
      <dgm:spPr/>
      <dgm:t>
        <a:bodyPr/>
        <a:lstStyle/>
        <a:p>
          <a:r>
            <a:rPr lang="en-US" b="1" dirty="0"/>
            <a:t>Written referral should be sent to the parent/guardian within one week after the rescreening</a:t>
          </a:r>
        </a:p>
      </dgm:t>
    </dgm:pt>
    <dgm:pt modelId="{790E70E2-2786-4EDF-9E32-EBDC7930C802}" type="parTrans" cxnId="{73667B8E-6970-4EC6-8053-9E50C0F50CD2}">
      <dgm:prSet/>
      <dgm:spPr/>
      <dgm:t>
        <a:bodyPr/>
        <a:lstStyle/>
        <a:p>
          <a:endParaRPr lang="en-US"/>
        </a:p>
      </dgm:t>
    </dgm:pt>
    <dgm:pt modelId="{EBC8F437-16B1-4DE8-9615-FD9EF2E4E9F3}" type="sibTrans" cxnId="{73667B8E-6970-4EC6-8053-9E50C0F50CD2}">
      <dgm:prSet/>
      <dgm:spPr/>
      <dgm:t>
        <a:bodyPr/>
        <a:lstStyle/>
        <a:p>
          <a:endParaRPr lang="en-US"/>
        </a:p>
      </dgm:t>
    </dgm:pt>
    <dgm:pt modelId="{86F2DBAB-BC10-4ECF-BA0B-1C7A19243673}">
      <dgm:prSet/>
      <dgm:spPr/>
      <dgm:t>
        <a:bodyPr/>
        <a:lstStyle/>
        <a:p>
          <a:r>
            <a:rPr lang="en-US" b="1" dirty="0"/>
            <a:t>Important to notify classroom teach if referral sent so that classroom accommodations can be implemented</a:t>
          </a:r>
        </a:p>
      </dgm:t>
    </dgm:pt>
    <dgm:pt modelId="{31CB320A-AD24-4470-8F80-78427E47AAA8}" type="parTrans" cxnId="{18EFE0CA-F479-4B1B-B728-89C32076C26F}">
      <dgm:prSet/>
      <dgm:spPr/>
      <dgm:t>
        <a:bodyPr/>
        <a:lstStyle/>
        <a:p>
          <a:endParaRPr lang="en-US"/>
        </a:p>
      </dgm:t>
    </dgm:pt>
    <dgm:pt modelId="{4F14A51C-FE35-4D21-94BE-7ABD12A062D3}" type="sibTrans" cxnId="{18EFE0CA-F479-4B1B-B728-89C32076C26F}">
      <dgm:prSet/>
      <dgm:spPr/>
      <dgm:t>
        <a:bodyPr/>
        <a:lstStyle/>
        <a:p>
          <a:endParaRPr lang="en-US"/>
        </a:p>
      </dgm:t>
    </dgm:pt>
    <dgm:pt modelId="{C051C5BB-610C-4DF9-8CB3-2C60E934DCA9}" type="pres">
      <dgm:prSet presAssocID="{BE9A5591-DB30-4DB1-A4AD-25C92BAB73A4}" presName="linear" presStyleCnt="0">
        <dgm:presLayoutVars>
          <dgm:animLvl val="lvl"/>
          <dgm:resizeHandles val="exact"/>
        </dgm:presLayoutVars>
      </dgm:prSet>
      <dgm:spPr/>
    </dgm:pt>
    <dgm:pt modelId="{E6B1FD92-9EB3-458C-92BE-197A622A3E4A}" type="pres">
      <dgm:prSet presAssocID="{7B3B58A7-27FF-488E-ABCD-C675046D6979}" presName="parentText" presStyleLbl="node1" presStyleIdx="0" presStyleCnt="4">
        <dgm:presLayoutVars>
          <dgm:chMax val="0"/>
          <dgm:bulletEnabled val="1"/>
        </dgm:presLayoutVars>
      </dgm:prSet>
      <dgm:spPr/>
    </dgm:pt>
    <dgm:pt modelId="{35B544E1-E54C-4235-BF4A-25AC6F47550A}" type="pres">
      <dgm:prSet presAssocID="{BB3FECB6-4690-4B2B-BB4A-B1E5DB255D88}" presName="spacer" presStyleCnt="0"/>
      <dgm:spPr/>
    </dgm:pt>
    <dgm:pt modelId="{1E15A3A0-AB7B-44F4-9C11-7E4F34B8312E}" type="pres">
      <dgm:prSet presAssocID="{7FD57D79-051F-4337-A2A1-A60B18F35530}" presName="parentText" presStyleLbl="node1" presStyleIdx="1" presStyleCnt="4">
        <dgm:presLayoutVars>
          <dgm:chMax val="0"/>
          <dgm:bulletEnabled val="1"/>
        </dgm:presLayoutVars>
      </dgm:prSet>
      <dgm:spPr/>
    </dgm:pt>
    <dgm:pt modelId="{0671ABF0-41AE-4D83-8957-B52D9A031088}" type="pres">
      <dgm:prSet presAssocID="{C2852A74-EDA2-46E9-8258-0022C1FCB66E}" presName="spacer" presStyleCnt="0"/>
      <dgm:spPr/>
    </dgm:pt>
    <dgm:pt modelId="{EEC2A036-6811-4C54-87EC-D75983F809DB}" type="pres">
      <dgm:prSet presAssocID="{6DD29D9B-9113-432F-94A1-E9C2667CC9A9}" presName="parentText" presStyleLbl="node1" presStyleIdx="2" presStyleCnt="4">
        <dgm:presLayoutVars>
          <dgm:chMax val="0"/>
          <dgm:bulletEnabled val="1"/>
        </dgm:presLayoutVars>
      </dgm:prSet>
      <dgm:spPr/>
    </dgm:pt>
    <dgm:pt modelId="{80443E61-5E57-4F0F-A66A-8120B370AE02}" type="pres">
      <dgm:prSet presAssocID="{EBC8F437-16B1-4DE8-9615-FD9EF2E4E9F3}" presName="spacer" presStyleCnt="0"/>
      <dgm:spPr/>
    </dgm:pt>
    <dgm:pt modelId="{195EF463-709E-492B-90A0-038BAD7B609C}" type="pres">
      <dgm:prSet presAssocID="{86F2DBAB-BC10-4ECF-BA0B-1C7A19243673}" presName="parentText" presStyleLbl="node1" presStyleIdx="3" presStyleCnt="4">
        <dgm:presLayoutVars>
          <dgm:chMax val="0"/>
          <dgm:bulletEnabled val="1"/>
        </dgm:presLayoutVars>
      </dgm:prSet>
      <dgm:spPr/>
    </dgm:pt>
  </dgm:ptLst>
  <dgm:cxnLst>
    <dgm:cxn modelId="{EC692775-FF0B-4386-AF86-69A378853338}" srcId="{BE9A5591-DB30-4DB1-A4AD-25C92BAB73A4}" destId="{7FD57D79-051F-4337-A2A1-A60B18F35530}" srcOrd="1" destOrd="0" parTransId="{884C68FC-E89A-4C5D-87D8-377D8A1D432A}" sibTransId="{C2852A74-EDA2-46E9-8258-0022C1FCB66E}"/>
    <dgm:cxn modelId="{73667B8E-6970-4EC6-8053-9E50C0F50CD2}" srcId="{BE9A5591-DB30-4DB1-A4AD-25C92BAB73A4}" destId="{6DD29D9B-9113-432F-94A1-E9C2667CC9A9}" srcOrd="2" destOrd="0" parTransId="{790E70E2-2786-4EDF-9E32-EBDC7930C802}" sibTransId="{EBC8F437-16B1-4DE8-9615-FD9EF2E4E9F3}"/>
    <dgm:cxn modelId="{2F592397-6159-4D47-B15C-F26EA7428B01}" type="presOf" srcId="{BE9A5591-DB30-4DB1-A4AD-25C92BAB73A4}" destId="{C051C5BB-610C-4DF9-8CB3-2C60E934DCA9}" srcOrd="0" destOrd="0" presId="urn:microsoft.com/office/officeart/2005/8/layout/vList2"/>
    <dgm:cxn modelId="{1A5B0BC1-87C3-4123-8F8C-415CF9ED4E0A}" type="presOf" srcId="{7B3B58A7-27FF-488E-ABCD-C675046D6979}" destId="{E6B1FD92-9EB3-458C-92BE-197A622A3E4A}" srcOrd="0" destOrd="0" presId="urn:microsoft.com/office/officeart/2005/8/layout/vList2"/>
    <dgm:cxn modelId="{EACBFAC4-BFC9-481C-A0EC-3446B0EAAE34}" srcId="{BE9A5591-DB30-4DB1-A4AD-25C92BAB73A4}" destId="{7B3B58A7-27FF-488E-ABCD-C675046D6979}" srcOrd="0" destOrd="0" parTransId="{66633D11-227D-4F55-B2FC-30D4265F4A9B}" sibTransId="{BB3FECB6-4690-4B2B-BB4A-B1E5DB255D88}"/>
    <dgm:cxn modelId="{234B69C5-3168-40F3-95DA-F301F64AEA6E}" type="presOf" srcId="{6DD29D9B-9113-432F-94A1-E9C2667CC9A9}" destId="{EEC2A036-6811-4C54-87EC-D75983F809DB}" srcOrd="0" destOrd="0" presId="urn:microsoft.com/office/officeart/2005/8/layout/vList2"/>
    <dgm:cxn modelId="{18EFE0CA-F479-4B1B-B728-89C32076C26F}" srcId="{BE9A5591-DB30-4DB1-A4AD-25C92BAB73A4}" destId="{86F2DBAB-BC10-4ECF-BA0B-1C7A19243673}" srcOrd="3" destOrd="0" parTransId="{31CB320A-AD24-4470-8F80-78427E47AAA8}" sibTransId="{4F14A51C-FE35-4D21-94BE-7ABD12A062D3}"/>
    <dgm:cxn modelId="{FD19E6D3-946B-4823-8E2E-76E2A7EEABC8}" type="presOf" srcId="{86F2DBAB-BC10-4ECF-BA0B-1C7A19243673}" destId="{195EF463-709E-492B-90A0-038BAD7B609C}" srcOrd="0" destOrd="0" presId="urn:microsoft.com/office/officeart/2005/8/layout/vList2"/>
    <dgm:cxn modelId="{E5A1C0E4-C50F-40CC-8615-F4E4D8005457}" type="presOf" srcId="{7FD57D79-051F-4337-A2A1-A60B18F35530}" destId="{1E15A3A0-AB7B-44F4-9C11-7E4F34B8312E}" srcOrd="0" destOrd="0" presId="urn:microsoft.com/office/officeart/2005/8/layout/vList2"/>
    <dgm:cxn modelId="{9FFB0A11-CB88-42D7-8C33-83534C9BD8EC}" type="presParOf" srcId="{C051C5BB-610C-4DF9-8CB3-2C60E934DCA9}" destId="{E6B1FD92-9EB3-458C-92BE-197A622A3E4A}" srcOrd="0" destOrd="0" presId="urn:microsoft.com/office/officeart/2005/8/layout/vList2"/>
    <dgm:cxn modelId="{E4A593B6-A7E8-4A05-8E36-D6122DF7B9F8}" type="presParOf" srcId="{C051C5BB-610C-4DF9-8CB3-2C60E934DCA9}" destId="{35B544E1-E54C-4235-BF4A-25AC6F47550A}" srcOrd="1" destOrd="0" presId="urn:microsoft.com/office/officeart/2005/8/layout/vList2"/>
    <dgm:cxn modelId="{2F220ABB-621D-472C-9885-7D1AC9AF7946}" type="presParOf" srcId="{C051C5BB-610C-4DF9-8CB3-2C60E934DCA9}" destId="{1E15A3A0-AB7B-44F4-9C11-7E4F34B8312E}" srcOrd="2" destOrd="0" presId="urn:microsoft.com/office/officeart/2005/8/layout/vList2"/>
    <dgm:cxn modelId="{B6536B6C-E5F3-4822-9796-B2B3EFD5B368}" type="presParOf" srcId="{C051C5BB-610C-4DF9-8CB3-2C60E934DCA9}" destId="{0671ABF0-41AE-4D83-8957-B52D9A031088}" srcOrd="3" destOrd="0" presId="urn:microsoft.com/office/officeart/2005/8/layout/vList2"/>
    <dgm:cxn modelId="{0CCB755E-A49E-43BC-A395-EE0D6B45FF4E}" type="presParOf" srcId="{C051C5BB-610C-4DF9-8CB3-2C60E934DCA9}" destId="{EEC2A036-6811-4C54-87EC-D75983F809DB}" srcOrd="4" destOrd="0" presId="urn:microsoft.com/office/officeart/2005/8/layout/vList2"/>
    <dgm:cxn modelId="{AEEC046D-E02F-41BC-8DAC-07A23F397513}" type="presParOf" srcId="{C051C5BB-610C-4DF9-8CB3-2C60E934DCA9}" destId="{80443E61-5E57-4F0F-A66A-8120B370AE02}" srcOrd="5" destOrd="0" presId="urn:microsoft.com/office/officeart/2005/8/layout/vList2"/>
    <dgm:cxn modelId="{ADEC4F56-7233-419F-8699-6ED5F59A4A0A}" type="presParOf" srcId="{C051C5BB-610C-4DF9-8CB3-2C60E934DCA9}" destId="{195EF463-709E-492B-90A0-038BAD7B609C}"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1FD92-9EB3-458C-92BE-197A622A3E4A}">
      <dsp:nvSpPr>
        <dsp:cNvPr id="0" name=""/>
        <dsp:cNvSpPr/>
      </dsp:nvSpPr>
      <dsp:spPr>
        <a:xfrm>
          <a:off x="0" y="290087"/>
          <a:ext cx="3124200" cy="10034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Indicated if student fails any portion of the rescreening</a:t>
          </a:r>
        </a:p>
      </dsp:txBody>
      <dsp:txXfrm>
        <a:off x="48984" y="339071"/>
        <a:ext cx="3026232" cy="905466"/>
      </dsp:txXfrm>
    </dsp:sp>
    <dsp:sp modelId="{1E15A3A0-AB7B-44F4-9C11-7E4F34B8312E}">
      <dsp:nvSpPr>
        <dsp:cNvPr id="0" name=""/>
        <dsp:cNvSpPr/>
      </dsp:nvSpPr>
      <dsp:spPr>
        <a:xfrm>
          <a:off x="0" y="1333842"/>
          <a:ext cx="3124200" cy="10034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Notify parent/guardian in person or by phone prior to sending written referral</a:t>
          </a:r>
        </a:p>
      </dsp:txBody>
      <dsp:txXfrm>
        <a:off x="48984" y="1382826"/>
        <a:ext cx="3026232" cy="905466"/>
      </dsp:txXfrm>
    </dsp:sp>
    <dsp:sp modelId="{EEC2A036-6811-4C54-87EC-D75983F809DB}">
      <dsp:nvSpPr>
        <dsp:cNvPr id="0" name=""/>
        <dsp:cNvSpPr/>
      </dsp:nvSpPr>
      <dsp:spPr>
        <a:xfrm>
          <a:off x="0" y="2377597"/>
          <a:ext cx="3124200" cy="10034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Written referral should be sent to the parent/guardian within one week after the rescreening</a:t>
          </a:r>
        </a:p>
      </dsp:txBody>
      <dsp:txXfrm>
        <a:off x="48984" y="2426581"/>
        <a:ext cx="3026232" cy="905466"/>
      </dsp:txXfrm>
    </dsp:sp>
    <dsp:sp modelId="{195EF463-709E-492B-90A0-038BAD7B609C}">
      <dsp:nvSpPr>
        <dsp:cNvPr id="0" name=""/>
        <dsp:cNvSpPr/>
      </dsp:nvSpPr>
      <dsp:spPr>
        <a:xfrm>
          <a:off x="0" y="3421352"/>
          <a:ext cx="3124200" cy="10034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Important to notify classroom teach if referral sent so that classroom accommodations can be implemented</a:t>
          </a:r>
        </a:p>
      </dsp:txBody>
      <dsp:txXfrm>
        <a:off x="48984" y="3470336"/>
        <a:ext cx="3026232" cy="9054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4663"/>
          </a:xfrm>
          <a:prstGeom prst="rect">
            <a:avLst/>
          </a:prstGeom>
        </p:spPr>
        <p:txBody>
          <a:bodyPr vert="horz" lIns="93168" tIns="46585" rIns="93168" bIns="46585" rtlCol="0"/>
          <a:lstStyle>
            <a:lvl1pPr algn="l" eaLnBrk="1" hangingPunct="1">
              <a:defRPr sz="120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3970576" y="0"/>
            <a:ext cx="3038258" cy="464663"/>
          </a:xfrm>
          <a:prstGeom prst="rect">
            <a:avLst/>
          </a:prstGeom>
        </p:spPr>
        <p:txBody>
          <a:bodyPr vert="horz" lIns="93168" tIns="46585" rIns="93168" bIns="46585" rtlCol="0"/>
          <a:lstStyle>
            <a:lvl1pPr algn="r" eaLnBrk="1" hangingPunct="1">
              <a:defRPr sz="1200">
                <a:latin typeface="Arial" charset="0"/>
                <a:cs typeface="+mn-cs"/>
              </a:defRPr>
            </a:lvl1pPr>
          </a:lstStyle>
          <a:p>
            <a:pPr>
              <a:defRPr/>
            </a:pPr>
            <a:fld id="{99C535A2-691F-4FBA-BBC6-B9E8FB8EB085}" type="datetimeFigureOut">
              <a:rPr lang="en-US"/>
              <a:pPr>
                <a:defRPr/>
              </a:pPr>
              <a:t>2/22/2024</a:t>
            </a:fld>
            <a:endParaRPr lang="en-US" dirty="0"/>
          </a:p>
        </p:txBody>
      </p:sp>
      <p:sp>
        <p:nvSpPr>
          <p:cNvPr id="4" name="Footer Placeholder 3"/>
          <p:cNvSpPr>
            <a:spLocks noGrp="1"/>
          </p:cNvSpPr>
          <p:nvPr>
            <p:ph type="ftr" sz="quarter" idx="2"/>
          </p:nvPr>
        </p:nvSpPr>
        <p:spPr>
          <a:xfrm>
            <a:off x="1" y="8830163"/>
            <a:ext cx="3038258" cy="464663"/>
          </a:xfrm>
          <a:prstGeom prst="rect">
            <a:avLst/>
          </a:prstGeom>
        </p:spPr>
        <p:txBody>
          <a:bodyPr vert="horz" lIns="93168" tIns="46585" rIns="93168" bIns="46585" rtlCol="0" anchor="b"/>
          <a:lstStyle>
            <a:lvl1pPr algn="l" eaLnBrk="1" hangingPunct="1">
              <a:defRPr sz="120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3970576" y="8830163"/>
            <a:ext cx="3038258" cy="464663"/>
          </a:xfrm>
          <a:prstGeom prst="rect">
            <a:avLst/>
          </a:prstGeom>
        </p:spPr>
        <p:txBody>
          <a:bodyPr vert="horz" wrap="square" lIns="93168" tIns="46585" rIns="93168" bIns="46585" numCol="1" anchor="b" anchorCtr="0" compatLnSpc="1">
            <a:prstTxWarp prst="textNoShape">
              <a:avLst/>
            </a:prstTxWarp>
          </a:bodyPr>
          <a:lstStyle>
            <a:lvl1pPr algn="r" eaLnBrk="1" hangingPunct="1">
              <a:defRPr sz="1200"/>
            </a:lvl1pPr>
          </a:lstStyle>
          <a:p>
            <a:fld id="{7421A1DD-D8F2-46B8-B037-244D22454AB3}" type="slidenum">
              <a:rPr lang="en-US" altLang="en-US"/>
              <a:pPr/>
              <a:t>‹#›</a:t>
            </a:fld>
            <a:endParaRPr lang="en-US" altLang="en-US" dirty="0"/>
          </a:p>
        </p:txBody>
      </p:sp>
    </p:spTree>
    <p:extLst>
      <p:ext uri="{BB962C8B-B14F-4D97-AF65-F5344CB8AC3E}">
        <p14:creationId xmlns:p14="http://schemas.microsoft.com/office/powerpoint/2010/main" val="1785640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4663"/>
          </a:xfrm>
          <a:prstGeom prst="rect">
            <a:avLst/>
          </a:prstGeom>
        </p:spPr>
        <p:txBody>
          <a:bodyPr vert="horz" lIns="93168" tIns="46585" rIns="93168" bIns="46585" rtlCol="0"/>
          <a:lstStyle>
            <a:lvl1pPr algn="l" eaLnBrk="1" hangingPunct="1">
              <a:defRPr sz="1200">
                <a:latin typeface="Arial" charset="0"/>
                <a:cs typeface="+mn-cs"/>
              </a:defRPr>
            </a:lvl1pPr>
          </a:lstStyle>
          <a:p>
            <a:pPr>
              <a:defRPr/>
            </a:pPr>
            <a:endParaRPr lang="en-US" dirty="0"/>
          </a:p>
        </p:txBody>
      </p:sp>
      <p:sp>
        <p:nvSpPr>
          <p:cNvPr id="3" name="Date Placeholder 2"/>
          <p:cNvSpPr>
            <a:spLocks noGrp="1"/>
          </p:cNvSpPr>
          <p:nvPr>
            <p:ph type="dt" idx="1"/>
          </p:nvPr>
        </p:nvSpPr>
        <p:spPr>
          <a:xfrm>
            <a:off x="3970576" y="0"/>
            <a:ext cx="3038258" cy="464663"/>
          </a:xfrm>
          <a:prstGeom prst="rect">
            <a:avLst/>
          </a:prstGeom>
        </p:spPr>
        <p:txBody>
          <a:bodyPr vert="horz" lIns="93168" tIns="46585" rIns="93168" bIns="46585" rtlCol="0"/>
          <a:lstStyle>
            <a:lvl1pPr algn="r" eaLnBrk="1" hangingPunct="1">
              <a:defRPr sz="1200">
                <a:latin typeface="Arial" charset="0"/>
                <a:cs typeface="+mn-cs"/>
              </a:defRPr>
            </a:lvl1pPr>
          </a:lstStyle>
          <a:p>
            <a:pPr>
              <a:defRPr/>
            </a:pPr>
            <a:fld id="{55190EBC-EA77-4BEB-9625-3900ED6D66B4}" type="datetimeFigureOut">
              <a:rPr lang="en-US"/>
              <a:pPr>
                <a:defRPr/>
              </a:pPr>
              <a:t>2/22/2024</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68" tIns="46585" rIns="93168" bIns="46585" rtlCol="0" anchor="ctr"/>
          <a:lstStyle/>
          <a:p>
            <a:pPr lvl="0"/>
            <a:endParaRPr lang="en-US" noProof="0" dirty="0"/>
          </a:p>
        </p:txBody>
      </p:sp>
      <p:sp>
        <p:nvSpPr>
          <p:cNvPr id="5" name="Notes Placeholder 4"/>
          <p:cNvSpPr>
            <a:spLocks noGrp="1"/>
          </p:cNvSpPr>
          <p:nvPr>
            <p:ph type="body" sz="quarter" idx="3"/>
          </p:nvPr>
        </p:nvSpPr>
        <p:spPr>
          <a:xfrm>
            <a:off x="700413" y="4415081"/>
            <a:ext cx="5609574" cy="4183538"/>
          </a:xfrm>
          <a:prstGeom prst="rect">
            <a:avLst/>
          </a:prstGeom>
        </p:spPr>
        <p:txBody>
          <a:bodyPr vert="horz" lIns="93168" tIns="46585" rIns="93168" bIns="4658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30163"/>
            <a:ext cx="3038258" cy="464663"/>
          </a:xfrm>
          <a:prstGeom prst="rect">
            <a:avLst/>
          </a:prstGeom>
        </p:spPr>
        <p:txBody>
          <a:bodyPr vert="horz" lIns="93168" tIns="46585" rIns="93168" bIns="46585" rtlCol="0" anchor="b"/>
          <a:lstStyle>
            <a:lvl1pPr algn="l" eaLnBrk="1" hangingPunct="1">
              <a:defRPr sz="1200">
                <a:latin typeface="Arial" charset="0"/>
                <a:cs typeface="+mn-cs"/>
              </a:defRPr>
            </a:lvl1pPr>
          </a:lstStyle>
          <a:p>
            <a:pPr>
              <a:defRPr/>
            </a:pPr>
            <a:endParaRPr lang="en-US" dirty="0"/>
          </a:p>
        </p:txBody>
      </p:sp>
      <p:sp>
        <p:nvSpPr>
          <p:cNvPr id="7" name="Slide Number Placeholder 6"/>
          <p:cNvSpPr>
            <a:spLocks noGrp="1"/>
          </p:cNvSpPr>
          <p:nvPr>
            <p:ph type="sldNum" sz="quarter" idx="5"/>
          </p:nvPr>
        </p:nvSpPr>
        <p:spPr>
          <a:xfrm>
            <a:off x="3970576" y="8830163"/>
            <a:ext cx="3038258" cy="464663"/>
          </a:xfrm>
          <a:prstGeom prst="rect">
            <a:avLst/>
          </a:prstGeom>
        </p:spPr>
        <p:txBody>
          <a:bodyPr vert="horz" wrap="square" lIns="93168" tIns="46585" rIns="93168" bIns="46585" numCol="1" anchor="b" anchorCtr="0" compatLnSpc="1">
            <a:prstTxWarp prst="textNoShape">
              <a:avLst/>
            </a:prstTxWarp>
          </a:bodyPr>
          <a:lstStyle>
            <a:lvl1pPr algn="r" eaLnBrk="1" hangingPunct="1">
              <a:defRPr sz="1200"/>
            </a:lvl1pPr>
          </a:lstStyle>
          <a:p>
            <a:fld id="{B7180670-404E-41F4-91A5-935A4D539EA8}" type="slidenum">
              <a:rPr lang="en-US" altLang="en-US"/>
              <a:pPr/>
              <a:t>‹#›</a:t>
            </a:fld>
            <a:endParaRPr lang="en-US" altLang="en-US" dirty="0"/>
          </a:p>
        </p:txBody>
      </p:sp>
    </p:spTree>
    <p:extLst>
      <p:ext uri="{BB962C8B-B14F-4D97-AF65-F5344CB8AC3E}">
        <p14:creationId xmlns:p14="http://schemas.microsoft.com/office/powerpoint/2010/main" val="721097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Deb Cook and I are going to do a combined presentation on vision and hearing screenings. We are going to review Vision and Hearing Screening Guidelines for the Missouri Schools. The screening guidelines are located on the Missouri Dept of Health/ School Health website. All information included in the following slides have been taken from these guidelines and the DHSS Vision and Hearing Screening Training PowerPoints. </a:t>
            </a:r>
          </a:p>
          <a:p>
            <a:pPr eaLnBrk="1" hangingPunct="1">
              <a:spcBef>
                <a:spcPct val="0"/>
              </a:spcBef>
            </a:pPr>
            <a:r>
              <a:rPr lang="en-US" altLang="en-US" dirty="0"/>
              <a:t>Reference: http://health.mo.gov/living/families/schoolhealth/pubs.php DHSS Vision Screening Training PowerPoint</a:t>
            </a:r>
          </a:p>
          <a:p>
            <a:pPr eaLnBrk="1" hangingPunct="1">
              <a:spcBef>
                <a:spcPct val="0"/>
              </a:spcBef>
            </a:pPr>
            <a:r>
              <a:rPr lang="en-US" altLang="en-US" dirty="0"/>
              <a:t>https://health.mo.gov/living/families/schoolhealth/pdf/HearingScreeningGuidelines.pdf</a:t>
            </a:r>
          </a:p>
          <a:p>
            <a:pPr eaLnBrk="1" hangingPunct="1">
              <a:spcBef>
                <a:spcPct val="0"/>
              </a:spcBef>
            </a:pPr>
            <a:r>
              <a:rPr lang="en-US" altLang="en-US" dirty="0"/>
              <a:t>https://health.mo.gov/living/families/schoolhealth/pdf/GuidelinesVisionScreening.pdf</a:t>
            </a:r>
          </a:p>
          <a:p>
            <a:pPr eaLnBrk="1" hangingPunct="1">
              <a:spcBef>
                <a:spcPct val="0"/>
              </a:spcBef>
            </a:pPr>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35446" indent="-282864">
              <a:defRPr>
                <a:solidFill>
                  <a:schemeClr val="tx1"/>
                </a:solidFill>
                <a:latin typeface="Arial" charset="0"/>
                <a:cs typeface="Arial" charset="0"/>
              </a:defRPr>
            </a:lvl2pPr>
            <a:lvl3pPr marL="1131456" indent="-226291">
              <a:defRPr>
                <a:solidFill>
                  <a:schemeClr val="tx1"/>
                </a:solidFill>
                <a:latin typeface="Arial" charset="0"/>
                <a:cs typeface="Arial" charset="0"/>
              </a:defRPr>
            </a:lvl3pPr>
            <a:lvl4pPr marL="1584038" indent="-226291">
              <a:defRPr>
                <a:solidFill>
                  <a:schemeClr val="tx1"/>
                </a:solidFill>
                <a:latin typeface="Arial" charset="0"/>
                <a:cs typeface="Arial" charset="0"/>
              </a:defRPr>
            </a:lvl4pPr>
            <a:lvl5pPr marL="2036620" indent="-226291">
              <a:defRPr>
                <a:solidFill>
                  <a:schemeClr val="tx1"/>
                </a:solidFill>
                <a:latin typeface="Arial" charset="0"/>
                <a:cs typeface="Arial" charset="0"/>
              </a:defRPr>
            </a:lvl5pPr>
            <a:lvl6pPr marL="2489203" indent="-226291" eaLnBrk="0" fontAlgn="base" hangingPunct="0">
              <a:spcBef>
                <a:spcPct val="0"/>
              </a:spcBef>
              <a:spcAft>
                <a:spcPct val="0"/>
              </a:spcAft>
              <a:defRPr>
                <a:solidFill>
                  <a:schemeClr val="tx1"/>
                </a:solidFill>
                <a:latin typeface="Arial" charset="0"/>
                <a:cs typeface="Arial" charset="0"/>
              </a:defRPr>
            </a:lvl6pPr>
            <a:lvl7pPr marL="2941785" indent="-226291" eaLnBrk="0" fontAlgn="base" hangingPunct="0">
              <a:spcBef>
                <a:spcPct val="0"/>
              </a:spcBef>
              <a:spcAft>
                <a:spcPct val="0"/>
              </a:spcAft>
              <a:defRPr>
                <a:solidFill>
                  <a:schemeClr val="tx1"/>
                </a:solidFill>
                <a:latin typeface="Arial" charset="0"/>
                <a:cs typeface="Arial" charset="0"/>
              </a:defRPr>
            </a:lvl7pPr>
            <a:lvl8pPr marL="3394367" indent="-226291" eaLnBrk="0" fontAlgn="base" hangingPunct="0">
              <a:spcBef>
                <a:spcPct val="0"/>
              </a:spcBef>
              <a:spcAft>
                <a:spcPct val="0"/>
              </a:spcAft>
              <a:defRPr>
                <a:solidFill>
                  <a:schemeClr val="tx1"/>
                </a:solidFill>
                <a:latin typeface="Arial" charset="0"/>
                <a:cs typeface="Arial" charset="0"/>
              </a:defRPr>
            </a:lvl8pPr>
            <a:lvl9pPr marL="3846949" indent="-226291" eaLnBrk="0" fontAlgn="base" hangingPunct="0">
              <a:spcBef>
                <a:spcPct val="0"/>
              </a:spcBef>
              <a:spcAft>
                <a:spcPct val="0"/>
              </a:spcAft>
              <a:defRPr>
                <a:solidFill>
                  <a:schemeClr val="tx1"/>
                </a:solidFill>
                <a:latin typeface="Arial" charset="0"/>
                <a:cs typeface="Arial" charset="0"/>
              </a:defRPr>
            </a:lvl9pPr>
          </a:lstStyle>
          <a:p>
            <a:fld id="{137097A5-F1DE-4EDE-A1AC-842DA478B5FE}" type="slidenum">
              <a:rPr lang="en-US" altLang="en-US"/>
              <a:pPr/>
              <a:t>2</a:t>
            </a:fld>
            <a:endParaRPr lang="en-US" altLang="en-US" dirty="0"/>
          </a:p>
        </p:txBody>
      </p:sp>
    </p:spTree>
    <p:extLst>
      <p:ext uri="{BB962C8B-B14F-4D97-AF65-F5344CB8AC3E}">
        <p14:creationId xmlns:p14="http://schemas.microsoft.com/office/powerpoint/2010/main" val="2479702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180670-404E-41F4-91A5-935A4D539EA8}" type="slidenum">
              <a:rPr lang="en-US" altLang="en-US" smtClean="0"/>
              <a:pPr/>
              <a:t>12</a:t>
            </a:fld>
            <a:endParaRPr lang="en-US" altLang="en-US" dirty="0"/>
          </a:p>
        </p:txBody>
      </p:sp>
    </p:spTree>
    <p:extLst>
      <p:ext uri="{BB962C8B-B14F-4D97-AF65-F5344CB8AC3E}">
        <p14:creationId xmlns:p14="http://schemas.microsoft.com/office/powerpoint/2010/main" val="3614655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180670-404E-41F4-91A5-935A4D539EA8}" type="slidenum">
              <a:rPr lang="en-US" altLang="en-US" smtClean="0"/>
              <a:pPr/>
              <a:t>13</a:t>
            </a:fld>
            <a:endParaRPr lang="en-US" altLang="en-US" dirty="0"/>
          </a:p>
        </p:txBody>
      </p:sp>
    </p:spTree>
    <p:extLst>
      <p:ext uri="{BB962C8B-B14F-4D97-AF65-F5344CB8AC3E}">
        <p14:creationId xmlns:p14="http://schemas.microsoft.com/office/powerpoint/2010/main" val="3875758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80670-404E-41F4-91A5-935A4D539EA8}" type="slidenum">
              <a:rPr lang="en-US" altLang="en-US" smtClean="0"/>
              <a:pPr/>
              <a:t>15</a:t>
            </a:fld>
            <a:endParaRPr lang="en-US" altLang="en-US" dirty="0"/>
          </a:p>
        </p:txBody>
      </p:sp>
    </p:spTree>
    <p:extLst>
      <p:ext uri="{BB962C8B-B14F-4D97-AF65-F5344CB8AC3E}">
        <p14:creationId xmlns:p14="http://schemas.microsoft.com/office/powerpoint/2010/main" val="3780252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35446" indent="-282864">
              <a:defRPr>
                <a:solidFill>
                  <a:schemeClr val="tx1"/>
                </a:solidFill>
                <a:latin typeface="Arial" charset="0"/>
                <a:cs typeface="Arial" charset="0"/>
              </a:defRPr>
            </a:lvl2pPr>
            <a:lvl3pPr marL="1131456" indent="-226291">
              <a:defRPr>
                <a:solidFill>
                  <a:schemeClr val="tx1"/>
                </a:solidFill>
                <a:latin typeface="Arial" charset="0"/>
                <a:cs typeface="Arial" charset="0"/>
              </a:defRPr>
            </a:lvl3pPr>
            <a:lvl4pPr marL="1584038" indent="-226291">
              <a:defRPr>
                <a:solidFill>
                  <a:schemeClr val="tx1"/>
                </a:solidFill>
                <a:latin typeface="Arial" charset="0"/>
                <a:cs typeface="Arial" charset="0"/>
              </a:defRPr>
            </a:lvl4pPr>
            <a:lvl5pPr marL="2036620" indent="-226291">
              <a:defRPr>
                <a:solidFill>
                  <a:schemeClr val="tx1"/>
                </a:solidFill>
                <a:latin typeface="Arial" charset="0"/>
                <a:cs typeface="Arial" charset="0"/>
              </a:defRPr>
            </a:lvl5pPr>
            <a:lvl6pPr marL="2489203" indent="-226291" eaLnBrk="0" fontAlgn="base" hangingPunct="0">
              <a:spcBef>
                <a:spcPct val="0"/>
              </a:spcBef>
              <a:spcAft>
                <a:spcPct val="0"/>
              </a:spcAft>
              <a:defRPr>
                <a:solidFill>
                  <a:schemeClr val="tx1"/>
                </a:solidFill>
                <a:latin typeface="Arial" charset="0"/>
                <a:cs typeface="Arial" charset="0"/>
              </a:defRPr>
            </a:lvl6pPr>
            <a:lvl7pPr marL="2941785" indent="-226291" eaLnBrk="0" fontAlgn="base" hangingPunct="0">
              <a:spcBef>
                <a:spcPct val="0"/>
              </a:spcBef>
              <a:spcAft>
                <a:spcPct val="0"/>
              </a:spcAft>
              <a:defRPr>
                <a:solidFill>
                  <a:schemeClr val="tx1"/>
                </a:solidFill>
                <a:latin typeface="Arial" charset="0"/>
                <a:cs typeface="Arial" charset="0"/>
              </a:defRPr>
            </a:lvl7pPr>
            <a:lvl8pPr marL="3394367" indent="-226291" eaLnBrk="0" fontAlgn="base" hangingPunct="0">
              <a:spcBef>
                <a:spcPct val="0"/>
              </a:spcBef>
              <a:spcAft>
                <a:spcPct val="0"/>
              </a:spcAft>
              <a:defRPr>
                <a:solidFill>
                  <a:schemeClr val="tx1"/>
                </a:solidFill>
                <a:latin typeface="Arial" charset="0"/>
                <a:cs typeface="Arial" charset="0"/>
              </a:defRPr>
            </a:lvl8pPr>
            <a:lvl9pPr marL="3846949" indent="-226291" eaLnBrk="0" fontAlgn="base" hangingPunct="0">
              <a:spcBef>
                <a:spcPct val="0"/>
              </a:spcBef>
              <a:spcAft>
                <a:spcPct val="0"/>
              </a:spcAft>
              <a:defRPr>
                <a:solidFill>
                  <a:schemeClr val="tx1"/>
                </a:solidFill>
                <a:latin typeface="Arial" charset="0"/>
                <a:cs typeface="Arial" charset="0"/>
              </a:defRPr>
            </a:lvl9pPr>
          </a:lstStyle>
          <a:p>
            <a:fld id="{B084AC96-35AB-4981-832C-9E3FBCD48A3D}" type="slidenum">
              <a:rPr lang="en-US" altLang="en-US"/>
              <a:pPr/>
              <a:t>20</a:t>
            </a:fld>
            <a:endParaRPr lang="en-US" altLang="en-US" dirty="0"/>
          </a:p>
        </p:txBody>
      </p:sp>
    </p:spTree>
    <p:extLst>
      <p:ext uri="{BB962C8B-B14F-4D97-AF65-F5344CB8AC3E}">
        <p14:creationId xmlns:p14="http://schemas.microsoft.com/office/powerpoint/2010/main" val="392024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35446" indent="-282864">
              <a:defRPr>
                <a:solidFill>
                  <a:schemeClr val="tx1"/>
                </a:solidFill>
                <a:latin typeface="Arial" charset="0"/>
                <a:cs typeface="Arial" charset="0"/>
              </a:defRPr>
            </a:lvl2pPr>
            <a:lvl3pPr marL="1131456" indent="-226291">
              <a:defRPr>
                <a:solidFill>
                  <a:schemeClr val="tx1"/>
                </a:solidFill>
                <a:latin typeface="Arial" charset="0"/>
                <a:cs typeface="Arial" charset="0"/>
              </a:defRPr>
            </a:lvl3pPr>
            <a:lvl4pPr marL="1584038" indent="-226291">
              <a:defRPr>
                <a:solidFill>
                  <a:schemeClr val="tx1"/>
                </a:solidFill>
                <a:latin typeface="Arial" charset="0"/>
                <a:cs typeface="Arial" charset="0"/>
              </a:defRPr>
            </a:lvl4pPr>
            <a:lvl5pPr marL="2036620" indent="-226291">
              <a:defRPr>
                <a:solidFill>
                  <a:schemeClr val="tx1"/>
                </a:solidFill>
                <a:latin typeface="Arial" charset="0"/>
                <a:cs typeface="Arial" charset="0"/>
              </a:defRPr>
            </a:lvl5pPr>
            <a:lvl6pPr marL="2489203" indent="-226291" eaLnBrk="0" fontAlgn="base" hangingPunct="0">
              <a:spcBef>
                <a:spcPct val="0"/>
              </a:spcBef>
              <a:spcAft>
                <a:spcPct val="0"/>
              </a:spcAft>
              <a:defRPr>
                <a:solidFill>
                  <a:schemeClr val="tx1"/>
                </a:solidFill>
                <a:latin typeface="Arial" charset="0"/>
                <a:cs typeface="Arial" charset="0"/>
              </a:defRPr>
            </a:lvl6pPr>
            <a:lvl7pPr marL="2941785" indent="-226291" eaLnBrk="0" fontAlgn="base" hangingPunct="0">
              <a:spcBef>
                <a:spcPct val="0"/>
              </a:spcBef>
              <a:spcAft>
                <a:spcPct val="0"/>
              </a:spcAft>
              <a:defRPr>
                <a:solidFill>
                  <a:schemeClr val="tx1"/>
                </a:solidFill>
                <a:latin typeface="Arial" charset="0"/>
                <a:cs typeface="Arial" charset="0"/>
              </a:defRPr>
            </a:lvl7pPr>
            <a:lvl8pPr marL="3394367" indent="-226291" eaLnBrk="0" fontAlgn="base" hangingPunct="0">
              <a:spcBef>
                <a:spcPct val="0"/>
              </a:spcBef>
              <a:spcAft>
                <a:spcPct val="0"/>
              </a:spcAft>
              <a:defRPr>
                <a:solidFill>
                  <a:schemeClr val="tx1"/>
                </a:solidFill>
                <a:latin typeface="Arial" charset="0"/>
                <a:cs typeface="Arial" charset="0"/>
              </a:defRPr>
            </a:lvl8pPr>
            <a:lvl9pPr marL="3846949" indent="-226291" eaLnBrk="0" fontAlgn="base" hangingPunct="0">
              <a:spcBef>
                <a:spcPct val="0"/>
              </a:spcBef>
              <a:spcAft>
                <a:spcPct val="0"/>
              </a:spcAft>
              <a:defRPr>
                <a:solidFill>
                  <a:schemeClr val="tx1"/>
                </a:solidFill>
                <a:latin typeface="Arial" charset="0"/>
                <a:cs typeface="Arial" charset="0"/>
              </a:defRPr>
            </a:lvl9pPr>
          </a:lstStyle>
          <a:p>
            <a:fld id="{4AEE2E95-974C-420E-B728-CAE97A4C823F}" type="slidenum">
              <a:rPr lang="en-US" altLang="en-US"/>
              <a:pPr/>
              <a:t>21</a:t>
            </a:fld>
            <a:endParaRPr lang="en-US" altLang="en-US" dirty="0"/>
          </a:p>
        </p:txBody>
      </p:sp>
    </p:spTree>
    <p:extLst>
      <p:ext uri="{BB962C8B-B14F-4D97-AF65-F5344CB8AC3E}">
        <p14:creationId xmlns:p14="http://schemas.microsoft.com/office/powerpoint/2010/main" val="1491410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To demonstrate these procedures,</a:t>
            </a:r>
            <a:r>
              <a:rPr lang="en-US" altLang="en-US" baseline="0" dirty="0"/>
              <a:t> I would like to show a video created by the Missouri Children’s Vision Commission. </a:t>
            </a:r>
          </a:p>
          <a:p>
            <a:r>
              <a:rPr lang="en-US" baseline="0" dirty="0"/>
              <a:t>I have this saved on a flash drive. </a:t>
            </a:r>
            <a:endParaRPr lang="en-US" dirty="0"/>
          </a:p>
        </p:txBody>
      </p:sp>
      <p:sp>
        <p:nvSpPr>
          <p:cNvPr id="4" name="Slide Number Placeholder 3"/>
          <p:cNvSpPr>
            <a:spLocks noGrp="1"/>
          </p:cNvSpPr>
          <p:nvPr>
            <p:ph type="sldNum" sz="quarter" idx="5"/>
          </p:nvPr>
        </p:nvSpPr>
        <p:spPr/>
        <p:txBody>
          <a:bodyPr/>
          <a:lstStyle/>
          <a:p>
            <a:fld id="{B7180670-404E-41F4-91A5-935A4D539EA8}" type="slidenum">
              <a:rPr lang="en-US" altLang="en-US" smtClean="0"/>
              <a:pPr/>
              <a:t>28</a:t>
            </a:fld>
            <a:endParaRPr lang="en-US" altLang="en-US" dirty="0"/>
          </a:p>
        </p:txBody>
      </p:sp>
    </p:spTree>
    <p:extLst>
      <p:ext uri="{BB962C8B-B14F-4D97-AF65-F5344CB8AC3E}">
        <p14:creationId xmlns:p14="http://schemas.microsoft.com/office/powerpoint/2010/main" val="3655264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180670-404E-41F4-91A5-935A4D539EA8}" type="slidenum">
              <a:rPr lang="en-US" altLang="en-US" smtClean="0"/>
              <a:pPr/>
              <a:t>30</a:t>
            </a:fld>
            <a:endParaRPr lang="en-US" altLang="en-US" dirty="0"/>
          </a:p>
        </p:txBody>
      </p:sp>
    </p:spTree>
    <p:extLst>
      <p:ext uri="{BB962C8B-B14F-4D97-AF65-F5344CB8AC3E}">
        <p14:creationId xmlns:p14="http://schemas.microsoft.com/office/powerpoint/2010/main" val="3917194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Referral Tracking System Sample </a:t>
            </a:r>
            <a:r>
              <a:rPr lang="en-US" dirty="0" err="1"/>
              <a:t>pg</a:t>
            </a:r>
            <a:r>
              <a:rPr lang="en-US" dirty="0"/>
              <a:t> 40, School Vision Referral Form </a:t>
            </a:r>
            <a:r>
              <a:rPr lang="en-US" dirty="0" err="1"/>
              <a:t>pg</a:t>
            </a:r>
            <a:r>
              <a:rPr lang="en-US" dirty="0"/>
              <a:t> 41</a:t>
            </a:r>
          </a:p>
        </p:txBody>
      </p:sp>
      <p:sp>
        <p:nvSpPr>
          <p:cNvPr id="4" name="Slide Number Placeholder 3"/>
          <p:cNvSpPr>
            <a:spLocks noGrp="1"/>
          </p:cNvSpPr>
          <p:nvPr>
            <p:ph type="sldNum" sz="quarter" idx="5"/>
          </p:nvPr>
        </p:nvSpPr>
        <p:spPr/>
        <p:txBody>
          <a:bodyPr/>
          <a:lstStyle/>
          <a:p>
            <a:fld id="{B7180670-404E-41F4-91A5-935A4D539EA8}" type="slidenum">
              <a:rPr lang="en-US" altLang="en-US" smtClean="0"/>
              <a:pPr/>
              <a:t>31</a:t>
            </a:fld>
            <a:endParaRPr lang="en-US" altLang="en-US" dirty="0"/>
          </a:p>
        </p:txBody>
      </p:sp>
    </p:spTree>
    <p:extLst>
      <p:ext uri="{BB962C8B-B14F-4D97-AF65-F5344CB8AC3E}">
        <p14:creationId xmlns:p14="http://schemas.microsoft.com/office/powerpoint/2010/main" val="4084734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https://ccox.sites.truman.edu/2018/01/26/vision-screening-prep/</a:t>
            </a:r>
          </a:p>
        </p:txBody>
      </p:sp>
      <p:sp>
        <p:nvSpPr>
          <p:cNvPr id="4" name="Slide Number Placeholder 3"/>
          <p:cNvSpPr>
            <a:spLocks noGrp="1"/>
          </p:cNvSpPr>
          <p:nvPr>
            <p:ph type="sldNum" sz="quarter" idx="5"/>
          </p:nvPr>
        </p:nvSpPr>
        <p:spPr/>
        <p:txBody>
          <a:bodyPr/>
          <a:lstStyle/>
          <a:p>
            <a:fld id="{B7180670-404E-41F4-91A5-935A4D539EA8}" type="slidenum">
              <a:rPr lang="en-US" altLang="en-US" smtClean="0"/>
              <a:pPr/>
              <a:t>32</a:t>
            </a:fld>
            <a:endParaRPr lang="en-US" altLang="en-US" dirty="0"/>
          </a:p>
        </p:txBody>
      </p:sp>
    </p:spTree>
    <p:extLst>
      <p:ext uri="{BB962C8B-B14F-4D97-AF65-F5344CB8AC3E}">
        <p14:creationId xmlns:p14="http://schemas.microsoft.com/office/powerpoint/2010/main" val="2536716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180670-404E-41F4-91A5-935A4D539EA8}" type="slidenum">
              <a:rPr lang="en-US" altLang="en-US" smtClean="0"/>
              <a:pPr/>
              <a:t>33</a:t>
            </a:fld>
            <a:endParaRPr lang="en-US" altLang="en-US" dirty="0"/>
          </a:p>
        </p:txBody>
      </p:sp>
    </p:spTree>
    <p:extLst>
      <p:ext uri="{BB962C8B-B14F-4D97-AF65-F5344CB8AC3E}">
        <p14:creationId xmlns:p14="http://schemas.microsoft.com/office/powerpoint/2010/main" val="178767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Why is it important to screen children’s vision and hearing?</a:t>
            </a:r>
          </a:p>
          <a:p>
            <a:pPr marL="134874" indent="-134874" defTabSz="539496">
              <a:spcBef>
                <a:spcPts val="590"/>
              </a:spcBef>
            </a:pPr>
            <a:r>
              <a:rPr lang="en-US" altLang="en-US" sz="1700" kern="1200" dirty="0">
                <a:solidFill>
                  <a:schemeClr val="tx1"/>
                </a:solidFill>
                <a:latin typeface="Baskerville Old Face" panose="02020602080505020303" pitchFamily="18" charset="0"/>
                <a:ea typeface="+mn-ea"/>
                <a:cs typeface="+mn-cs"/>
              </a:rPr>
              <a:t>The ability to see and hear impacts the student’s ability to learn!  It is estimated that 80% of learning occurs through visual senses. </a:t>
            </a:r>
          </a:p>
          <a:p>
            <a:pPr marL="134874" indent="-134874" defTabSz="539496">
              <a:spcBef>
                <a:spcPts val="590"/>
              </a:spcBef>
            </a:pPr>
            <a:endParaRPr lang="en-US" altLang="en-US" sz="1700" kern="1200" dirty="0">
              <a:solidFill>
                <a:schemeClr val="tx1"/>
              </a:solidFill>
              <a:latin typeface="Baskerville Old Face" panose="02020602080505020303" pitchFamily="18" charset="0"/>
              <a:ea typeface="+mn-ea"/>
              <a:cs typeface="+mn-cs"/>
            </a:endParaRPr>
          </a:p>
          <a:p>
            <a:pPr marL="134874" indent="-134874" defTabSz="539496">
              <a:spcBef>
                <a:spcPts val="590"/>
              </a:spcBef>
            </a:pPr>
            <a:r>
              <a:rPr lang="en-US" altLang="en-US" sz="1700" kern="1200" dirty="0">
                <a:solidFill>
                  <a:schemeClr val="tx1"/>
                </a:solidFill>
                <a:latin typeface="Baskerville Old Face" panose="02020602080505020303" pitchFamily="18" charset="0"/>
                <a:ea typeface="+mn-ea"/>
                <a:cs typeface="+mn-cs"/>
              </a:rPr>
              <a:t>Identify children who need a complete exam, by a provider.</a:t>
            </a:r>
          </a:p>
          <a:p>
            <a:pPr marL="236966" lvl="1" indent="0" defTabSz="539496">
              <a:spcBef>
                <a:spcPts val="295"/>
              </a:spcBef>
              <a:buNone/>
            </a:pPr>
            <a:endParaRPr lang="en-US" altLang="en-US" sz="1700" kern="1200" dirty="0">
              <a:solidFill>
                <a:schemeClr val="tx1"/>
              </a:solidFill>
              <a:latin typeface="Baskerville Old Face" panose="02020602080505020303" pitchFamily="18" charset="0"/>
              <a:ea typeface="+mn-ea"/>
              <a:cs typeface="+mn-cs"/>
            </a:endParaRPr>
          </a:p>
          <a:p>
            <a:pPr marL="134874" indent="-134874" defTabSz="539496">
              <a:spcBef>
                <a:spcPts val="590"/>
              </a:spcBef>
            </a:pPr>
            <a:r>
              <a:rPr lang="en-US" altLang="en-US" sz="1700" kern="1200" dirty="0">
                <a:solidFill>
                  <a:schemeClr val="tx1"/>
                </a:solidFill>
                <a:latin typeface="Baskerville Old Face" panose="02020602080505020303" pitchFamily="18" charset="0"/>
                <a:ea typeface="+mn-ea"/>
                <a:cs typeface="+mn-cs"/>
              </a:rPr>
              <a:t>Early detection of problems - Earlier identification results in improved outcomes.</a:t>
            </a:r>
            <a:endParaRPr lang="uk-UA" altLang="en-US" sz="1700" dirty="0"/>
          </a:p>
          <a:p>
            <a:endParaRPr lang="en-US"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35446" indent="-282864">
              <a:defRPr>
                <a:solidFill>
                  <a:schemeClr val="tx1"/>
                </a:solidFill>
                <a:latin typeface="Arial" charset="0"/>
                <a:cs typeface="Arial" charset="0"/>
              </a:defRPr>
            </a:lvl2pPr>
            <a:lvl3pPr marL="1131456" indent="-226291">
              <a:defRPr>
                <a:solidFill>
                  <a:schemeClr val="tx1"/>
                </a:solidFill>
                <a:latin typeface="Arial" charset="0"/>
                <a:cs typeface="Arial" charset="0"/>
              </a:defRPr>
            </a:lvl3pPr>
            <a:lvl4pPr marL="1584038" indent="-226291">
              <a:defRPr>
                <a:solidFill>
                  <a:schemeClr val="tx1"/>
                </a:solidFill>
                <a:latin typeface="Arial" charset="0"/>
                <a:cs typeface="Arial" charset="0"/>
              </a:defRPr>
            </a:lvl4pPr>
            <a:lvl5pPr marL="2036620" indent="-226291">
              <a:defRPr>
                <a:solidFill>
                  <a:schemeClr val="tx1"/>
                </a:solidFill>
                <a:latin typeface="Arial" charset="0"/>
                <a:cs typeface="Arial" charset="0"/>
              </a:defRPr>
            </a:lvl5pPr>
            <a:lvl6pPr marL="2489203" indent="-226291" eaLnBrk="0" fontAlgn="base" hangingPunct="0">
              <a:spcBef>
                <a:spcPct val="0"/>
              </a:spcBef>
              <a:spcAft>
                <a:spcPct val="0"/>
              </a:spcAft>
              <a:defRPr>
                <a:solidFill>
                  <a:schemeClr val="tx1"/>
                </a:solidFill>
                <a:latin typeface="Arial" charset="0"/>
                <a:cs typeface="Arial" charset="0"/>
              </a:defRPr>
            </a:lvl6pPr>
            <a:lvl7pPr marL="2941785" indent="-226291" eaLnBrk="0" fontAlgn="base" hangingPunct="0">
              <a:spcBef>
                <a:spcPct val="0"/>
              </a:spcBef>
              <a:spcAft>
                <a:spcPct val="0"/>
              </a:spcAft>
              <a:defRPr>
                <a:solidFill>
                  <a:schemeClr val="tx1"/>
                </a:solidFill>
                <a:latin typeface="Arial" charset="0"/>
                <a:cs typeface="Arial" charset="0"/>
              </a:defRPr>
            </a:lvl7pPr>
            <a:lvl8pPr marL="3394367" indent="-226291" eaLnBrk="0" fontAlgn="base" hangingPunct="0">
              <a:spcBef>
                <a:spcPct val="0"/>
              </a:spcBef>
              <a:spcAft>
                <a:spcPct val="0"/>
              </a:spcAft>
              <a:defRPr>
                <a:solidFill>
                  <a:schemeClr val="tx1"/>
                </a:solidFill>
                <a:latin typeface="Arial" charset="0"/>
                <a:cs typeface="Arial" charset="0"/>
              </a:defRPr>
            </a:lvl8pPr>
            <a:lvl9pPr marL="3846949" indent="-226291" eaLnBrk="0" fontAlgn="base" hangingPunct="0">
              <a:spcBef>
                <a:spcPct val="0"/>
              </a:spcBef>
              <a:spcAft>
                <a:spcPct val="0"/>
              </a:spcAft>
              <a:defRPr>
                <a:solidFill>
                  <a:schemeClr val="tx1"/>
                </a:solidFill>
                <a:latin typeface="Arial" charset="0"/>
                <a:cs typeface="Arial" charset="0"/>
              </a:defRPr>
            </a:lvl9pPr>
          </a:lstStyle>
          <a:p>
            <a:fld id="{5773B79A-ABDC-489C-A356-2548C7D66791}" type="slidenum">
              <a:rPr lang="en-US" altLang="en-US"/>
              <a:pPr/>
              <a:t>3</a:t>
            </a:fld>
            <a:endParaRPr lang="en-US" altLang="en-US" dirty="0"/>
          </a:p>
        </p:txBody>
      </p:sp>
    </p:spTree>
    <p:extLst>
      <p:ext uri="{BB962C8B-B14F-4D97-AF65-F5344CB8AC3E}">
        <p14:creationId xmlns:p14="http://schemas.microsoft.com/office/powerpoint/2010/main" val="824082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180670-404E-41F4-91A5-935A4D539EA8}" type="slidenum">
              <a:rPr lang="en-US" altLang="en-US" smtClean="0"/>
              <a:pPr/>
              <a:t>34</a:t>
            </a:fld>
            <a:endParaRPr lang="en-US" altLang="en-US" dirty="0"/>
          </a:p>
        </p:txBody>
      </p:sp>
    </p:spTree>
    <p:extLst>
      <p:ext uri="{BB962C8B-B14F-4D97-AF65-F5344CB8AC3E}">
        <p14:creationId xmlns:p14="http://schemas.microsoft.com/office/powerpoint/2010/main" val="1252945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F6CAA8-8B9F-4696-96C3-CF58CA8A4623}" type="slidenum">
              <a:rPr lang="en-MY" smtClean="0"/>
              <a:t>35</a:t>
            </a:fld>
            <a:endParaRPr lang="en-MY"/>
          </a:p>
        </p:txBody>
      </p:sp>
    </p:spTree>
    <p:extLst>
      <p:ext uri="{BB962C8B-B14F-4D97-AF65-F5344CB8AC3E}">
        <p14:creationId xmlns:p14="http://schemas.microsoft.com/office/powerpoint/2010/main" val="330793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What does a vision screening program “look like” ? </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35446" indent="-282864">
              <a:defRPr>
                <a:solidFill>
                  <a:schemeClr val="tx1"/>
                </a:solidFill>
                <a:latin typeface="Arial" charset="0"/>
                <a:cs typeface="Arial" charset="0"/>
              </a:defRPr>
            </a:lvl2pPr>
            <a:lvl3pPr marL="1131456" indent="-226291">
              <a:defRPr>
                <a:solidFill>
                  <a:schemeClr val="tx1"/>
                </a:solidFill>
                <a:latin typeface="Arial" charset="0"/>
                <a:cs typeface="Arial" charset="0"/>
              </a:defRPr>
            </a:lvl3pPr>
            <a:lvl4pPr marL="1584038" indent="-226291">
              <a:defRPr>
                <a:solidFill>
                  <a:schemeClr val="tx1"/>
                </a:solidFill>
                <a:latin typeface="Arial" charset="0"/>
                <a:cs typeface="Arial" charset="0"/>
              </a:defRPr>
            </a:lvl4pPr>
            <a:lvl5pPr marL="2036620" indent="-226291">
              <a:defRPr>
                <a:solidFill>
                  <a:schemeClr val="tx1"/>
                </a:solidFill>
                <a:latin typeface="Arial" charset="0"/>
                <a:cs typeface="Arial" charset="0"/>
              </a:defRPr>
            </a:lvl5pPr>
            <a:lvl6pPr marL="2489203" indent="-226291" eaLnBrk="0" fontAlgn="base" hangingPunct="0">
              <a:spcBef>
                <a:spcPct val="0"/>
              </a:spcBef>
              <a:spcAft>
                <a:spcPct val="0"/>
              </a:spcAft>
              <a:defRPr>
                <a:solidFill>
                  <a:schemeClr val="tx1"/>
                </a:solidFill>
                <a:latin typeface="Arial" charset="0"/>
                <a:cs typeface="Arial" charset="0"/>
              </a:defRPr>
            </a:lvl6pPr>
            <a:lvl7pPr marL="2941785" indent="-226291" eaLnBrk="0" fontAlgn="base" hangingPunct="0">
              <a:spcBef>
                <a:spcPct val="0"/>
              </a:spcBef>
              <a:spcAft>
                <a:spcPct val="0"/>
              </a:spcAft>
              <a:defRPr>
                <a:solidFill>
                  <a:schemeClr val="tx1"/>
                </a:solidFill>
                <a:latin typeface="Arial" charset="0"/>
                <a:cs typeface="Arial" charset="0"/>
              </a:defRPr>
            </a:lvl7pPr>
            <a:lvl8pPr marL="3394367" indent="-226291" eaLnBrk="0" fontAlgn="base" hangingPunct="0">
              <a:spcBef>
                <a:spcPct val="0"/>
              </a:spcBef>
              <a:spcAft>
                <a:spcPct val="0"/>
              </a:spcAft>
              <a:defRPr>
                <a:solidFill>
                  <a:schemeClr val="tx1"/>
                </a:solidFill>
                <a:latin typeface="Arial" charset="0"/>
                <a:cs typeface="Arial" charset="0"/>
              </a:defRPr>
            </a:lvl8pPr>
            <a:lvl9pPr marL="3846949" indent="-226291" eaLnBrk="0" fontAlgn="base" hangingPunct="0">
              <a:spcBef>
                <a:spcPct val="0"/>
              </a:spcBef>
              <a:spcAft>
                <a:spcPct val="0"/>
              </a:spcAft>
              <a:defRPr>
                <a:solidFill>
                  <a:schemeClr val="tx1"/>
                </a:solidFill>
                <a:latin typeface="Arial" charset="0"/>
                <a:cs typeface="Arial" charset="0"/>
              </a:defRPr>
            </a:lvl9pPr>
          </a:lstStyle>
          <a:p>
            <a:fld id="{5B976FD8-1154-4E48-A70D-810E10DE1A79}" type="slidenum">
              <a:rPr lang="en-US" altLang="en-US"/>
              <a:pPr/>
              <a:t>4</a:t>
            </a:fld>
            <a:endParaRPr lang="en-US" altLang="en-US" dirty="0"/>
          </a:p>
        </p:txBody>
      </p:sp>
    </p:spTree>
    <p:extLst>
      <p:ext uri="{BB962C8B-B14F-4D97-AF65-F5344CB8AC3E}">
        <p14:creationId xmlns:p14="http://schemas.microsoft.com/office/powerpoint/2010/main" val="757329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Annually, the Missouri School Health guidelines recommend that all students new to your district are screened, all K, 1</a:t>
            </a:r>
            <a:r>
              <a:rPr lang="en-US" altLang="en-US" baseline="30000" dirty="0"/>
              <a:t>st</a:t>
            </a:r>
            <a:r>
              <a:rPr lang="en-US" altLang="en-US" dirty="0"/>
              <a:t>, 2</a:t>
            </a:r>
            <a:r>
              <a:rPr lang="en-US" altLang="en-US" baseline="30000" dirty="0"/>
              <a:t>nd</a:t>
            </a:r>
            <a:r>
              <a:rPr lang="en-US" altLang="en-US" dirty="0"/>
              <a:t>, and 3</a:t>
            </a:r>
            <a:r>
              <a:rPr lang="en-US" altLang="en-US" baseline="30000" dirty="0"/>
              <a:t>rd</a:t>
            </a:r>
            <a:r>
              <a:rPr lang="en-US" altLang="en-US" dirty="0"/>
              <a:t> graders are screened, and every other year after 3</a:t>
            </a:r>
            <a:r>
              <a:rPr lang="en-US" altLang="en-US" baseline="30000" dirty="0"/>
              <a:t>rd</a:t>
            </a:r>
            <a:r>
              <a:rPr lang="en-US" altLang="en-US" dirty="0"/>
              <a:t> grade as time permits.  Near &amp; distance acuity including RDE is recommended up to 3</a:t>
            </a:r>
            <a:r>
              <a:rPr lang="en-US" altLang="en-US" baseline="30000" dirty="0"/>
              <a:t>rd</a:t>
            </a:r>
            <a:r>
              <a:rPr lang="en-US" altLang="en-US" dirty="0"/>
              <a:t> grade, and after 3</a:t>
            </a:r>
            <a:r>
              <a:rPr lang="en-US" altLang="en-US" baseline="30000" dirty="0"/>
              <a:t>rd</a:t>
            </a:r>
            <a:r>
              <a:rPr lang="en-US" altLang="en-US" dirty="0"/>
              <a:t> grade RDE is no longer recommended. This information is located in the manual - Guidelines for Vision Screening in Missouri Schools.</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35446" indent="-282864">
              <a:defRPr>
                <a:solidFill>
                  <a:schemeClr val="tx1"/>
                </a:solidFill>
                <a:latin typeface="Arial" charset="0"/>
                <a:cs typeface="Arial" charset="0"/>
              </a:defRPr>
            </a:lvl2pPr>
            <a:lvl3pPr marL="1131456" indent="-226291">
              <a:defRPr>
                <a:solidFill>
                  <a:schemeClr val="tx1"/>
                </a:solidFill>
                <a:latin typeface="Arial" charset="0"/>
                <a:cs typeface="Arial" charset="0"/>
              </a:defRPr>
            </a:lvl3pPr>
            <a:lvl4pPr marL="1584038" indent="-226291">
              <a:defRPr>
                <a:solidFill>
                  <a:schemeClr val="tx1"/>
                </a:solidFill>
                <a:latin typeface="Arial" charset="0"/>
                <a:cs typeface="Arial" charset="0"/>
              </a:defRPr>
            </a:lvl4pPr>
            <a:lvl5pPr marL="2036620" indent="-226291">
              <a:defRPr>
                <a:solidFill>
                  <a:schemeClr val="tx1"/>
                </a:solidFill>
                <a:latin typeface="Arial" charset="0"/>
                <a:cs typeface="Arial" charset="0"/>
              </a:defRPr>
            </a:lvl5pPr>
            <a:lvl6pPr marL="2489203" indent="-226291" eaLnBrk="0" fontAlgn="base" hangingPunct="0">
              <a:spcBef>
                <a:spcPct val="0"/>
              </a:spcBef>
              <a:spcAft>
                <a:spcPct val="0"/>
              </a:spcAft>
              <a:defRPr>
                <a:solidFill>
                  <a:schemeClr val="tx1"/>
                </a:solidFill>
                <a:latin typeface="Arial" charset="0"/>
                <a:cs typeface="Arial" charset="0"/>
              </a:defRPr>
            </a:lvl6pPr>
            <a:lvl7pPr marL="2941785" indent="-226291" eaLnBrk="0" fontAlgn="base" hangingPunct="0">
              <a:spcBef>
                <a:spcPct val="0"/>
              </a:spcBef>
              <a:spcAft>
                <a:spcPct val="0"/>
              </a:spcAft>
              <a:defRPr>
                <a:solidFill>
                  <a:schemeClr val="tx1"/>
                </a:solidFill>
                <a:latin typeface="Arial" charset="0"/>
                <a:cs typeface="Arial" charset="0"/>
              </a:defRPr>
            </a:lvl7pPr>
            <a:lvl8pPr marL="3394367" indent="-226291" eaLnBrk="0" fontAlgn="base" hangingPunct="0">
              <a:spcBef>
                <a:spcPct val="0"/>
              </a:spcBef>
              <a:spcAft>
                <a:spcPct val="0"/>
              </a:spcAft>
              <a:defRPr>
                <a:solidFill>
                  <a:schemeClr val="tx1"/>
                </a:solidFill>
                <a:latin typeface="Arial" charset="0"/>
                <a:cs typeface="Arial" charset="0"/>
              </a:defRPr>
            </a:lvl8pPr>
            <a:lvl9pPr marL="3846949" indent="-226291" eaLnBrk="0" fontAlgn="base" hangingPunct="0">
              <a:spcBef>
                <a:spcPct val="0"/>
              </a:spcBef>
              <a:spcAft>
                <a:spcPct val="0"/>
              </a:spcAft>
              <a:defRPr>
                <a:solidFill>
                  <a:schemeClr val="tx1"/>
                </a:solidFill>
                <a:latin typeface="Arial" charset="0"/>
                <a:cs typeface="Arial" charset="0"/>
              </a:defRPr>
            </a:lvl9pPr>
          </a:lstStyle>
          <a:p>
            <a:fld id="{95A23959-5B08-48A6-A23A-05318E9B1D88}" type="slidenum">
              <a:rPr lang="en-US" altLang="en-US"/>
              <a:pPr/>
              <a:t>5</a:t>
            </a:fld>
            <a:endParaRPr lang="en-US" altLang="en-US" dirty="0"/>
          </a:p>
        </p:txBody>
      </p:sp>
    </p:spTree>
    <p:extLst>
      <p:ext uri="{BB962C8B-B14F-4D97-AF65-F5344CB8AC3E}">
        <p14:creationId xmlns:p14="http://schemas.microsoft.com/office/powerpoint/2010/main" val="3711750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14 of the Vision Screening Guidelines outlines the Missouri Vision Screening Protocol including: </a:t>
            </a:r>
          </a:p>
        </p:txBody>
      </p:sp>
      <p:sp>
        <p:nvSpPr>
          <p:cNvPr id="4" name="Slide Number Placeholder 3"/>
          <p:cNvSpPr>
            <a:spLocks noGrp="1"/>
          </p:cNvSpPr>
          <p:nvPr>
            <p:ph type="sldNum" sz="quarter" idx="5"/>
          </p:nvPr>
        </p:nvSpPr>
        <p:spPr/>
        <p:txBody>
          <a:bodyPr/>
          <a:lstStyle/>
          <a:p>
            <a:fld id="{B7180670-404E-41F4-91A5-935A4D539EA8}" type="slidenum">
              <a:rPr lang="en-US" altLang="en-US" smtClean="0"/>
              <a:pPr/>
              <a:t>6</a:t>
            </a:fld>
            <a:endParaRPr lang="en-US" altLang="en-US" dirty="0"/>
          </a:p>
        </p:txBody>
      </p:sp>
    </p:spTree>
    <p:extLst>
      <p:ext uri="{BB962C8B-B14F-4D97-AF65-F5344CB8AC3E}">
        <p14:creationId xmlns:p14="http://schemas.microsoft.com/office/powerpoint/2010/main" val="3414544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 acuity refers to the sharpness of one’s eyesight. The size of all letters in a row is smaller than the row above. Beside each row is a fraction. The top half of the fraction (numerator) stands for how many feet the person is standing from the chart (usually 20 feet). The bottom half of the fraction (denominator) shows how far away a person with normal visual acuity can stand from the chart and still read the symbol. The 20/20 line is the standard for normal vision. A screening result of 20/100 means that the smallest line the person can read at 20 feet could be read by a person with normal vision at 100 feet. Numerator – distance from the subject to the chart, e.g., 20 feet  Denominator – distance a person with normal vision can see the chart, e.g., 100 feet  Example: 20/40 – At 20 feet, the eye sees at a 20 foot distance what a normal eye sees at 40 feet. Visual</a:t>
            </a:r>
          </a:p>
        </p:txBody>
      </p:sp>
      <p:sp>
        <p:nvSpPr>
          <p:cNvPr id="4" name="Slide Number Placeholder 3"/>
          <p:cNvSpPr>
            <a:spLocks noGrp="1"/>
          </p:cNvSpPr>
          <p:nvPr>
            <p:ph type="sldNum" sz="quarter" idx="5"/>
          </p:nvPr>
        </p:nvSpPr>
        <p:spPr/>
        <p:txBody>
          <a:bodyPr/>
          <a:lstStyle/>
          <a:p>
            <a:fld id="{B7180670-404E-41F4-91A5-935A4D539EA8}" type="slidenum">
              <a:rPr lang="en-US" altLang="en-US" smtClean="0"/>
              <a:pPr/>
              <a:t>7</a:t>
            </a:fld>
            <a:endParaRPr lang="en-US" altLang="en-US" dirty="0"/>
          </a:p>
        </p:txBody>
      </p:sp>
    </p:spTree>
    <p:extLst>
      <p:ext uri="{BB962C8B-B14F-4D97-AF65-F5344CB8AC3E}">
        <p14:creationId xmlns:p14="http://schemas.microsoft.com/office/powerpoint/2010/main" val="3646432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Vision screening standards indicate:</a:t>
            </a:r>
          </a:p>
          <a:p>
            <a:r>
              <a:rPr lang="en-US" altLang="en-US" dirty="0"/>
              <a:t>Screening at 10-20 feet (10 ft recommended for younger children).</a:t>
            </a:r>
          </a:p>
          <a:p>
            <a:r>
              <a:rPr lang="en-US" altLang="en-US" dirty="0"/>
              <a:t>Distance should be measured and child’s heels should be on measured line. </a:t>
            </a:r>
          </a:p>
          <a:p>
            <a:r>
              <a:rPr lang="en-US" altLang="en-US" dirty="0"/>
              <a:t>If wearing glasses screen with glasses on.</a:t>
            </a:r>
          </a:p>
          <a:p>
            <a:r>
              <a:rPr lang="en-US" altLang="en-US" dirty="0"/>
              <a:t>Vision testing machines (such as Titmus) are not recommended.</a:t>
            </a:r>
          </a:p>
          <a:p>
            <a:r>
              <a:rPr lang="en-US" altLang="en-US" dirty="0"/>
              <a:t>If the student fails the screening, rescreen at least once within a month before referral.</a:t>
            </a:r>
          </a:p>
          <a:p>
            <a:r>
              <a:rPr lang="en-US" altLang="en-US" dirty="0"/>
              <a:t>**Preschool and non-verbal students may require functional screening to determine visual ability. Refer to vision screening guidelines, screening Infants and Toddlers section.</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35446" indent="-282864">
              <a:defRPr>
                <a:solidFill>
                  <a:schemeClr val="tx1"/>
                </a:solidFill>
                <a:latin typeface="Arial" charset="0"/>
                <a:cs typeface="Arial" charset="0"/>
              </a:defRPr>
            </a:lvl2pPr>
            <a:lvl3pPr marL="1131456" indent="-226291">
              <a:defRPr>
                <a:solidFill>
                  <a:schemeClr val="tx1"/>
                </a:solidFill>
                <a:latin typeface="Arial" charset="0"/>
                <a:cs typeface="Arial" charset="0"/>
              </a:defRPr>
            </a:lvl3pPr>
            <a:lvl4pPr marL="1584038" indent="-226291">
              <a:defRPr>
                <a:solidFill>
                  <a:schemeClr val="tx1"/>
                </a:solidFill>
                <a:latin typeface="Arial" charset="0"/>
                <a:cs typeface="Arial" charset="0"/>
              </a:defRPr>
            </a:lvl4pPr>
            <a:lvl5pPr marL="2036620" indent="-226291">
              <a:defRPr>
                <a:solidFill>
                  <a:schemeClr val="tx1"/>
                </a:solidFill>
                <a:latin typeface="Arial" charset="0"/>
                <a:cs typeface="Arial" charset="0"/>
              </a:defRPr>
            </a:lvl5pPr>
            <a:lvl6pPr marL="2489203" indent="-226291" eaLnBrk="0" fontAlgn="base" hangingPunct="0">
              <a:spcBef>
                <a:spcPct val="0"/>
              </a:spcBef>
              <a:spcAft>
                <a:spcPct val="0"/>
              </a:spcAft>
              <a:defRPr>
                <a:solidFill>
                  <a:schemeClr val="tx1"/>
                </a:solidFill>
                <a:latin typeface="Arial" charset="0"/>
                <a:cs typeface="Arial" charset="0"/>
              </a:defRPr>
            </a:lvl6pPr>
            <a:lvl7pPr marL="2941785" indent="-226291" eaLnBrk="0" fontAlgn="base" hangingPunct="0">
              <a:spcBef>
                <a:spcPct val="0"/>
              </a:spcBef>
              <a:spcAft>
                <a:spcPct val="0"/>
              </a:spcAft>
              <a:defRPr>
                <a:solidFill>
                  <a:schemeClr val="tx1"/>
                </a:solidFill>
                <a:latin typeface="Arial" charset="0"/>
                <a:cs typeface="Arial" charset="0"/>
              </a:defRPr>
            </a:lvl7pPr>
            <a:lvl8pPr marL="3394367" indent="-226291" eaLnBrk="0" fontAlgn="base" hangingPunct="0">
              <a:spcBef>
                <a:spcPct val="0"/>
              </a:spcBef>
              <a:spcAft>
                <a:spcPct val="0"/>
              </a:spcAft>
              <a:defRPr>
                <a:solidFill>
                  <a:schemeClr val="tx1"/>
                </a:solidFill>
                <a:latin typeface="Arial" charset="0"/>
                <a:cs typeface="Arial" charset="0"/>
              </a:defRPr>
            </a:lvl8pPr>
            <a:lvl9pPr marL="3846949" indent="-226291" eaLnBrk="0" fontAlgn="base" hangingPunct="0">
              <a:spcBef>
                <a:spcPct val="0"/>
              </a:spcBef>
              <a:spcAft>
                <a:spcPct val="0"/>
              </a:spcAft>
              <a:defRPr>
                <a:solidFill>
                  <a:schemeClr val="tx1"/>
                </a:solidFill>
                <a:latin typeface="Arial" charset="0"/>
                <a:cs typeface="Arial" charset="0"/>
              </a:defRPr>
            </a:lvl9pPr>
          </a:lstStyle>
          <a:p>
            <a:fld id="{7905DB99-556F-44B8-A402-DC5C12B1F643}" type="slidenum">
              <a:rPr lang="en-US" altLang="en-US"/>
              <a:pPr/>
              <a:t>8</a:t>
            </a:fld>
            <a:endParaRPr lang="en-US" altLang="en-US" dirty="0"/>
          </a:p>
        </p:txBody>
      </p:sp>
    </p:spTree>
    <p:extLst>
      <p:ext uri="{BB962C8B-B14F-4D97-AF65-F5344CB8AC3E}">
        <p14:creationId xmlns:p14="http://schemas.microsoft.com/office/powerpoint/2010/main" val="2148260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next few slides review the vision screening process for distance, near, and random dot E.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35446" indent="-282864">
              <a:defRPr>
                <a:solidFill>
                  <a:schemeClr val="tx1"/>
                </a:solidFill>
                <a:latin typeface="Arial" charset="0"/>
                <a:cs typeface="Arial" charset="0"/>
              </a:defRPr>
            </a:lvl2pPr>
            <a:lvl3pPr marL="1131456" indent="-226291">
              <a:defRPr>
                <a:solidFill>
                  <a:schemeClr val="tx1"/>
                </a:solidFill>
                <a:latin typeface="Arial" charset="0"/>
                <a:cs typeface="Arial" charset="0"/>
              </a:defRPr>
            </a:lvl3pPr>
            <a:lvl4pPr marL="1584038" indent="-226291">
              <a:defRPr>
                <a:solidFill>
                  <a:schemeClr val="tx1"/>
                </a:solidFill>
                <a:latin typeface="Arial" charset="0"/>
                <a:cs typeface="Arial" charset="0"/>
              </a:defRPr>
            </a:lvl4pPr>
            <a:lvl5pPr marL="2036620" indent="-226291">
              <a:defRPr>
                <a:solidFill>
                  <a:schemeClr val="tx1"/>
                </a:solidFill>
                <a:latin typeface="Arial" charset="0"/>
                <a:cs typeface="Arial" charset="0"/>
              </a:defRPr>
            </a:lvl5pPr>
            <a:lvl6pPr marL="2489203" indent="-226291" eaLnBrk="0" fontAlgn="base" hangingPunct="0">
              <a:spcBef>
                <a:spcPct val="0"/>
              </a:spcBef>
              <a:spcAft>
                <a:spcPct val="0"/>
              </a:spcAft>
              <a:defRPr>
                <a:solidFill>
                  <a:schemeClr val="tx1"/>
                </a:solidFill>
                <a:latin typeface="Arial" charset="0"/>
                <a:cs typeface="Arial" charset="0"/>
              </a:defRPr>
            </a:lvl6pPr>
            <a:lvl7pPr marL="2941785" indent="-226291" eaLnBrk="0" fontAlgn="base" hangingPunct="0">
              <a:spcBef>
                <a:spcPct val="0"/>
              </a:spcBef>
              <a:spcAft>
                <a:spcPct val="0"/>
              </a:spcAft>
              <a:defRPr>
                <a:solidFill>
                  <a:schemeClr val="tx1"/>
                </a:solidFill>
                <a:latin typeface="Arial" charset="0"/>
                <a:cs typeface="Arial" charset="0"/>
              </a:defRPr>
            </a:lvl7pPr>
            <a:lvl8pPr marL="3394367" indent="-226291" eaLnBrk="0" fontAlgn="base" hangingPunct="0">
              <a:spcBef>
                <a:spcPct val="0"/>
              </a:spcBef>
              <a:spcAft>
                <a:spcPct val="0"/>
              </a:spcAft>
              <a:defRPr>
                <a:solidFill>
                  <a:schemeClr val="tx1"/>
                </a:solidFill>
                <a:latin typeface="Arial" charset="0"/>
                <a:cs typeface="Arial" charset="0"/>
              </a:defRPr>
            </a:lvl8pPr>
            <a:lvl9pPr marL="3846949" indent="-226291" eaLnBrk="0" fontAlgn="base" hangingPunct="0">
              <a:spcBef>
                <a:spcPct val="0"/>
              </a:spcBef>
              <a:spcAft>
                <a:spcPct val="0"/>
              </a:spcAft>
              <a:defRPr>
                <a:solidFill>
                  <a:schemeClr val="tx1"/>
                </a:solidFill>
                <a:latin typeface="Arial" charset="0"/>
                <a:cs typeface="Arial" charset="0"/>
              </a:defRPr>
            </a:lvl9pPr>
          </a:lstStyle>
          <a:p>
            <a:fld id="{2862CF1F-69D3-48DE-B77D-10930A271880}" type="slidenum">
              <a:rPr lang="en-US" altLang="en-US"/>
              <a:pPr/>
              <a:t>9</a:t>
            </a:fld>
            <a:endParaRPr lang="en-US" altLang="en-US" dirty="0"/>
          </a:p>
        </p:txBody>
      </p:sp>
    </p:spTree>
    <p:extLst>
      <p:ext uri="{BB962C8B-B14F-4D97-AF65-F5344CB8AC3E}">
        <p14:creationId xmlns:p14="http://schemas.microsoft.com/office/powerpoint/2010/main" val="3379996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35446" indent="-282864">
              <a:defRPr>
                <a:solidFill>
                  <a:schemeClr val="tx1"/>
                </a:solidFill>
                <a:latin typeface="Arial" charset="0"/>
                <a:cs typeface="Arial" charset="0"/>
              </a:defRPr>
            </a:lvl2pPr>
            <a:lvl3pPr marL="1131456" indent="-226291">
              <a:defRPr>
                <a:solidFill>
                  <a:schemeClr val="tx1"/>
                </a:solidFill>
                <a:latin typeface="Arial" charset="0"/>
                <a:cs typeface="Arial" charset="0"/>
              </a:defRPr>
            </a:lvl3pPr>
            <a:lvl4pPr marL="1584038" indent="-226291">
              <a:defRPr>
                <a:solidFill>
                  <a:schemeClr val="tx1"/>
                </a:solidFill>
                <a:latin typeface="Arial" charset="0"/>
                <a:cs typeface="Arial" charset="0"/>
              </a:defRPr>
            </a:lvl4pPr>
            <a:lvl5pPr marL="2036620" indent="-226291">
              <a:defRPr>
                <a:solidFill>
                  <a:schemeClr val="tx1"/>
                </a:solidFill>
                <a:latin typeface="Arial" charset="0"/>
                <a:cs typeface="Arial" charset="0"/>
              </a:defRPr>
            </a:lvl5pPr>
            <a:lvl6pPr marL="2489203" indent="-226291" eaLnBrk="0" fontAlgn="base" hangingPunct="0">
              <a:spcBef>
                <a:spcPct val="0"/>
              </a:spcBef>
              <a:spcAft>
                <a:spcPct val="0"/>
              </a:spcAft>
              <a:defRPr>
                <a:solidFill>
                  <a:schemeClr val="tx1"/>
                </a:solidFill>
                <a:latin typeface="Arial" charset="0"/>
                <a:cs typeface="Arial" charset="0"/>
              </a:defRPr>
            </a:lvl6pPr>
            <a:lvl7pPr marL="2941785" indent="-226291" eaLnBrk="0" fontAlgn="base" hangingPunct="0">
              <a:spcBef>
                <a:spcPct val="0"/>
              </a:spcBef>
              <a:spcAft>
                <a:spcPct val="0"/>
              </a:spcAft>
              <a:defRPr>
                <a:solidFill>
                  <a:schemeClr val="tx1"/>
                </a:solidFill>
                <a:latin typeface="Arial" charset="0"/>
                <a:cs typeface="Arial" charset="0"/>
              </a:defRPr>
            </a:lvl7pPr>
            <a:lvl8pPr marL="3394367" indent="-226291" eaLnBrk="0" fontAlgn="base" hangingPunct="0">
              <a:spcBef>
                <a:spcPct val="0"/>
              </a:spcBef>
              <a:spcAft>
                <a:spcPct val="0"/>
              </a:spcAft>
              <a:defRPr>
                <a:solidFill>
                  <a:schemeClr val="tx1"/>
                </a:solidFill>
                <a:latin typeface="Arial" charset="0"/>
                <a:cs typeface="Arial" charset="0"/>
              </a:defRPr>
            </a:lvl8pPr>
            <a:lvl9pPr marL="3846949" indent="-226291" eaLnBrk="0" fontAlgn="base" hangingPunct="0">
              <a:spcBef>
                <a:spcPct val="0"/>
              </a:spcBef>
              <a:spcAft>
                <a:spcPct val="0"/>
              </a:spcAft>
              <a:defRPr>
                <a:solidFill>
                  <a:schemeClr val="tx1"/>
                </a:solidFill>
                <a:latin typeface="Arial" charset="0"/>
                <a:cs typeface="Arial" charset="0"/>
              </a:defRPr>
            </a:lvl9pPr>
          </a:lstStyle>
          <a:p>
            <a:fld id="{2862CF1F-69D3-48DE-B77D-10930A271880}" type="slidenum">
              <a:rPr lang="en-US" altLang="en-US"/>
              <a:pPr/>
              <a:t>10</a:t>
            </a:fld>
            <a:endParaRPr lang="en-US" altLang="en-US" dirty="0"/>
          </a:p>
        </p:txBody>
      </p:sp>
    </p:spTree>
    <p:extLst>
      <p:ext uri="{BB962C8B-B14F-4D97-AF65-F5344CB8AC3E}">
        <p14:creationId xmlns:p14="http://schemas.microsoft.com/office/powerpoint/2010/main" val="4167007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41733FF8-E842-4C93-B4EB-FED466F29C96}" type="datetimeFigureOut">
              <a:rPr lang="en-US" smtClean="0"/>
              <a:pPr>
                <a:defRPr/>
              </a:pPr>
              <a:t>2/22/2024</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BB6FF3FF-3AF6-4022-9A28-384161AB7568}" type="slidenum">
              <a:rPr lang="en-US" altLang="en-US" smtClean="0"/>
              <a:pPr/>
              <a:t>‹#›</a:t>
            </a:fld>
            <a:endParaRPr lang="en-US" altLang="en-US" dirty="0"/>
          </a:p>
        </p:txBody>
      </p:sp>
    </p:spTree>
    <p:extLst>
      <p:ext uri="{BB962C8B-B14F-4D97-AF65-F5344CB8AC3E}">
        <p14:creationId xmlns:p14="http://schemas.microsoft.com/office/powerpoint/2010/main" val="292503257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BC7045A-B1B7-4DE6-9841-77D768FF324E}" type="datetimeFigureOut">
              <a:rPr lang="en-US" smtClean="0"/>
              <a:pPr>
                <a:defRPr/>
              </a:pPr>
              <a:t>2/22/2024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59121FA5-441E-4CE1-90EE-0C900FA3C85F}" type="slidenum">
              <a:rPr lang="en-US" altLang="en-US" smtClean="0"/>
              <a:pPr/>
              <a:t>‹#›</a:t>
            </a:fld>
            <a:endParaRPr lang="en-US" altLang="en-US" dirty="0"/>
          </a:p>
        </p:txBody>
      </p:sp>
    </p:spTree>
    <p:extLst>
      <p:ext uri="{BB962C8B-B14F-4D97-AF65-F5344CB8AC3E}">
        <p14:creationId xmlns:p14="http://schemas.microsoft.com/office/powerpoint/2010/main" val="2323868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C296C30-8619-4C0F-ADF1-89443DC12607}" type="datetimeFigureOut">
              <a:rPr lang="en-US" smtClean="0"/>
              <a:pPr>
                <a:defRPr/>
              </a:pPr>
              <a:t>2/22/2024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6B09CA96-D340-4FF4-85D5-031EE3DE8CA7}" type="slidenum">
              <a:rPr lang="en-US" altLang="en-US" smtClean="0"/>
              <a:pPr/>
              <a:t>‹#›</a:t>
            </a:fld>
            <a:endParaRPr lang="en-US" altLang="en-US" dirty="0"/>
          </a:p>
        </p:txBody>
      </p:sp>
    </p:spTree>
    <p:extLst>
      <p:ext uri="{BB962C8B-B14F-4D97-AF65-F5344CB8AC3E}">
        <p14:creationId xmlns:p14="http://schemas.microsoft.com/office/powerpoint/2010/main" val="2929260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9EA100B-DB0C-4771-AE41-63C5658796E0}" type="datetimeFigureOut">
              <a:rPr lang="en-US"/>
              <a:pPr>
                <a:defRPr/>
              </a:pPr>
              <a:t>2/22/2024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38C891F0-36A8-40C8-BE4C-11DABC9B5CD2}" type="slidenum">
              <a:rPr lang="en-US" altLang="en-US"/>
              <a:pPr/>
              <a:t>‹#›</a:t>
            </a:fld>
            <a:endParaRPr lang="en-US" altLang="en-US" dirty="0"/>
          </a:p>
        </p:txBody>
      </p:sp>
    </p:spTree>
    <p:extLst>
      <p:ext uri="{BB962C8B-B14F-4D97-AF65-F5344CB8AC3E}">
        <p14:creationId xmlns:p14="http://schemas.microsoft.com/office/powerpoint/2010/main" val="4086078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ngle Image 4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258925" y="541176"/>
            <a:ext cx="3771900" cy="5766318"/>
          </a:xfrm>
          <a:prstGeom prst="rect">
            <a:avLst/>
          </a:prstGeom>
          <a:pattFill prst="wdDnDiag">
            <a:fgClr>
              <a:schemeClr val="bg1"/>
            </a:fgClr>
            <a:bgClr>
              <a:schemeClr val="bg1">
                <a:lumMod val="90000"/>
                <a:lumOff val="10000"/>
              </a:schemeClr>
            </a:bgClr>
          </a:pattFill>
          <a:effectLst>
            <a:outerShdw blurRad="254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436073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78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0"/>
            <a:ext cx="9144000"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86102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90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AF5C9DA-12FF-47CD-86B9-E172C887CD6D}" type="datetimeFigureOut">
              <a:rPr lang="en-US" smtClean="0"/>
              <a:pPr>
                <a:defRPr/>
              </a:pPr>
              <a:t>2/22/2024</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C8D31634-3C90-4189-A2F5-25FB23E254BE}" type="slidenum">
              <a:rPr lang="en-US" altLang="en-US" smtClean="0"/>
              <a:pPr/>
              <a:t>‹#›</a:t>
            </a:fld>
            <a:endParaRPr lang="en-US" altLang="en-US" dirty="0"/>
          </a:p>
        </p:txBody>
      </p:sp>
    </p:spTree>
    <p:extLst>
      <p:ext uri="{BB962C8B-B14F-4D97-AF65-F5344CB8AC3E}">
        <p14:creationId xmlns:p14="http://schemas.microsoft.com/office/powerpoint/2010/main" val="3832180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pPr>
              <a:defRPr/>
            </a:pPr>
            <a:fld id="{572D536F-9A01-4EFE-878E-C8015F814F6B}" type="datetimeFigureOut">
              <a:rPr lang="en-US" smtClean="0"/>
              <a:pPr>
                <a:defRPr/>
              </a:pPr>
              <a:t>2/22/2024</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E2338BF2-C447-4291-9A84-009539FC82DA}" type="slidenum">
              <a:rPr lang="en-US" altLang="en-US" smtClean="0"/>
              <a:pPr/>
              <a:t>‹#›</a:t>
            </a:fld>
            <a:endParaRPr lang="en-US" altLang="en-US" dirty="0"/>
          </a:p>
        </p:txBody>
      </p:sp>
    </p:spTree>
    <p:extLst>
      <p:ext uri="{BB962C8B-B14F-4D97-AF65-F5344CB8AC3E}">
        <p14:creationId xmlns:p14="http://schemas.microsoft.com/office/powerpoint/2010/main" val="207421426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defRPr/>
            </a:pPr>
            <a:fld id="{72DACE48-3E07-4ACE-A4ED-9103B0704314}" type="datetimeFigureOut">
              <a:rPr lang="en-US" smtClean="0"/>
              <a:pPr>
                <a:defRPr/>
              </a:pPr>
              <a:t>2/22/2024</a:t>
            </a:fld>
            <a:endParaRPr lang="en-US" dirty="0"/>
          </a:p>
        </p:txBody>
      </p:sp>
      <p:sp>
        <p:nvSpPr>
          <p:cNvPr id="9" name="Footer Placeholder 8"/>
          <p:cNvSpPr>
            <a:spLocks noGrp="1"/>
          </p:cNvSpPr>
          <p:nvPr>
            <p:ph type="ftr" sz="quarter" idx="11"/>
          </p:nvPr>
        </p:nvSpPr>
        <p:spPr/>
        <p:txBody>
          <a:bodyPr/>
          <a:lstStyle/>
          <a:p>
            <a:pPr>
              <a:defRPr/>
            </a:pPr>
            <a:endParaRPr lang="en-US" dirty="0"/>
          </a:p>
        </p:txBody>
      </p:sp>
      <p:sp>
        <p:nvSpPr>
          <p:cNvPr id="10" name="Slide Number Placeholder 9"/>
          <p:cNvSpPr>
            <a:spLocks noGrp="1"/>
          </p:cNvSpPr>
          <p:nvPr>
            <p:ph type="sldNum" sz="quarter" idx="12"/>
          </p:nvPr>
        </p:nvSpPr>
        <p:spPr/>
        <p:txBody>
          <a:bodyPr/>
          <a:lstStyle/>
          <a:p>
            <a:fld id="{11339D39-60A9-4CD3-BDA8-203BAB22F47D}" type="slidenum">
              <a:rPr lang="en-US" altLang="en-US" smtClean="0"/>
              <a:pPr/>
              <a:t>‹#›</a:t>
            </a:fld>
            <a:endParaRPr lang="en-US" altLang="en-US" dirty="0"/>
          </a:p>
        </p:txBody>
      </p:sp>
    </p:spTree>
    <p:extLst>
      <p:ext uri="{BB962C8B-B14F-4D97-AF65-F5344CB8AC3E}">
        <p14:creationId xmlns:p14="http://schemas.microsoft.com/office/powerpoint/2010/main" val="2007225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pPr>
              <a:defRPr/>
            </a:pPr>
            <a:fld id="{B6A81129-48FC-4248-8B51-ECD9C43BDADD}" type="datetimeFigureOut">
              <a:rPr lang="en-US" smtClean="0"/>
              <a:pPr>
                <a:defRPr/>
              </a:pPr>
              <a:t>2/22/2024</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FC7205F0-3726-4261-B6EE-4B1AAD01D827}" type="slidenum">
              <a:rPr lang="en-US" altLang="en-US" smtClean="0"/>
              <a:pPr/>
              <a:t>‹#›</a:t>
            </a:fld>
            <a:endParaRPr lang="en-US" alt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92060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1F0CA0A-B2DD-487F-808B-2E220D7210B5}" type="datetimeFigureOut">
              <a:rPr lang="en-US" smtClean="0"/>
              <a:pPr>
                <a:defRPr/>
              </a:pPr>
              <a:t>2/22/2024</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D5D139C3-1C3B-441C-A98B-4C8D889AE667}" type="slidenum">
              <a:rPr lang="en-US" altLang="en-US" smtClean="0"/>
              <a:pPr/>
              <a:t>‹#›</a:t>
            </a:fld>
            <a:endParaRPr lang="en-US" altLang="en-US" dirty="0"/>
          </a:p>
        </p:txBody>
      </p:sp>
    </p:spTree>
    <p:extLst>
      <p:ext uri="{BB962C8B-B14F-4D97-AF65-F5344CB8AC3E}">
        <p14:creationId xmlns:p14="http://schemas.microsoft.com/office/powerpoint/2010/main" val="729026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22F4E1F-B076-429A-8074-C71516319962}" type="datetimeFigureOut">
              <a:rPr lang="en-US" smtClean="0"/>
              <a:pPr>
                <a:defRPr/>
              </a:pPr>
              <a:t>2/22/2024</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88ED6302-C3F2-4AFA-8BE4-9DC3E9721834}" type="slidenum">
              <a:rPr lang="en-US" altLang="en-US" smtClean="0"/>
              <a:pPr/>
              <a:t>‹#›</a:t>
            </a:fld>
            <a:endParaRPr lang="en-US" altLang="en-US" dirty="0"/>
          </a:p>
        </p:txBody>
      </p:sp>
    </p:spTree>
    <p:extLst>
      <p:ext uri="{BB962C8B-B14F-4D97-AF65-F5344CB8AC3E}">
        <p14:creationId xmlns:p14="http://schemas.microsoft.com/office/powerpoint/2010/main" val="4009817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pPr>
              <a:defRPr/>
            </a:pPr>
            <a:fld id="{0E050D8F-C497-4B7E-B76A-0F5B2EFA2A23}" type="datetimeFigureOut">
              <a:rPr lang="en-US" smtClean="0"/>
              <a:pPr>
                <a:defRPr/>
              </a:pPr>
              <a:t>2/22/2024</a:t>
            </a:fld>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pPr>
              <a:defRPr/>
            </a:pPr>
            <a:endParaRPr lang="en-US" dirty="0"/>
          </a:p>
        </p:txBody>
      </p:sp>
      <p:sp>
        <p:nvSpPr>
          <p:cNvPr id="11" name="Slide Number Placeholder 10"/>
          <p:cNvSpPr>
            <a:spLocks noGrp="1"/>
          </p:cNvSpPr>
          <p:nvPr>
            <p:ph type="sldNum" sz="quarter" idx="12"/>
          </p:nvPr>
        </p:nvSpPr>
        <p:spPr/>
        <p:txBody>
          <a:bodyPr/>
          <a:lstStyle/>
          <a:p>
            <a:fld id="{CA28CA5C-9BDE-458D-9B64-8C2DAD96D3EB}" type="slidenum">
              <a:rPr lang="en-US" altLang="en-US" smtClean="0"/>
              <a:pPr/>
              <a:t>‹#›</a:t>
            </a:fld>
            <a:endParaRPr lang="en-US" altLang="en-US" dirty="0"/>
          </a:p>
        </p:txBody>
      </p:sp>
    </p:spTree>
    <p:extLst>
      <p:ext uri="{BB962C8B-B14F-4D97-AF65-F5344CB8AC3E}">
        <p14:creationId xmlns:p14="http://schemas.microsoft.com/office/powerpoint/2010/main" val="193022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fld id="{BE9884BD-DDDE-4B02-96B8-548B09177DA1}" type="datetimeFigureOut">
              <a:rPr lang="en-US" smtClean="0"/>
              <a:pPr>
                <a:defRPr/>
              </a:pPr>
              <a:t>2/22/2024</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pPr>
              <a:defRPr/>
            </a:pPr>
            <a:endParaRPr lang="en-US" dirty="0"/>
          </a:p>
        </p:txBody>
      </p:sp>
      <p:sp>
        <p:nvSpPr>
          <p:cNvPr id="10" name="Slide Number Placeholder 9"/>
          <p:cNvSpPr>
            <a:spLocks noGrp="1"/>
          </p:cNvSpPr>
          <p:nvPr>
            <p:ph type="sldNum" sz="quarter" idx="12"/>
          </p:nvPr>
        </p:nvSpPr>
        <p:spPr/>
        <p:txBody>
          <a:bodyPr/>
          <a:lstStyle/>
          <a:p>
            <a:fld id="{AF6A6DAF-CC37-4309-80F7-A4593EA7DC90}" type="slidenum">
              <a:rPr lang="en-US" altLang="en-US" smtClean="0"/>
              <a:pPr/>
              <a:t>‹#›</a:t>
            </a:fld>
            <a:endParaRPr lang="en-US" altLang="en-US" dirty="0"/>
          </a:p>
        </p:txBody>
      </p:sp>
    </p:spTree>
    <p:extLst>
      <p:ext uri="{BB962C8B-B14F-4D97-AF65-F5344CB8AC3E}">
        <p14:creationId xmlns:p14="http://schemas.microsoft.com/office/powerpoint/2010/main" val="342545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pPr>
              <a:defRPr/>
            </a:pPr>
            <a:fld id="{B6A81129-48FC-4248-8B51-ECD9C43BDADD}" type="datetimeFigureOut">
              <a:rPr lang="en-US" smtClean="0"/>
              <a:pPr>
                <a:defRPr/>
              </a:pPr>
              <a:t>2/22/2024</a:t>
            </a:fld>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pPr>
              <a:defRPr/>
            </a:pPr>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FC7205F0-3726-4261-B6EE-4B1AAD01D827}" type="slidenum">
              <a:rPr lang="en-US" altLang="en-US" smtClean="0"/>
              <a:pPr/>
              <a:t>‹#›</a:t>
            </a:fld>
            <a:endParaRPr lang="en-US" altLang="en-US" dirty="0"/>
          </a:p>
        </p:txBody>
      </p:sp>
    </p:spTree>
    <p:extLst>
      <p:ext uri="{BB962C8B-B14F-4D97-AF65-F5344CB8AC3E}">
        <p14:creationId xmlns:p14="http://schemas.microsoft.com/office/powerpoint/2010/main" val="2216140563"/>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673204"/>
      </p:ext>
    </p:extLst>
  </p:cSld>
  <p:clrMap bg1="lt1" tx1="dk1" bg2="lt2" tx2="dk2" accent1="accent1" accent2="accent2" accent3="accent3" accent4="accent4" accent5="accent5" accent6="accent6" hlink="hlink" folHlink="folHlink"/>
  <p:sldLayoutIdLst>
    <p:sldLayoutId id="2147483985" r:id="rId1"/>
    <p:sldLayoutId id="2147483661" r:id="rId2"/>
    <p:sldLayoutId id="2147483660" r:id="rId3"/>
    <p:sldLayoutId id="21474842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hyperlink" Target="http://aapos.org/"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hyperlink" Target="https://health.mo.gov/living/families/schoolhealth/pdf/GuidelinesVisionScreening.pdf" TargetMode="External"/><Relationship Id="rId5" Type="http://schemas.openxmlformats.org/officeDocument/2006/relationships/hyperlink" Target="https://health.mo.gov/living/families/schoolhealth/pdf/VisionScreeningTraining.pdf" TargetMode="Externa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7" name="Freeform: Shape 16">
            <a:extLst>
              <a:ext uri="{FF2B5EF4-FFF2-40B4-BE49-F238E27FC236}">
                <a16:creationId xmlns:a16="http://schemas.microsoft.com/office/drawing/2014/main" id="{0ACBD85E-A404-45CB-B532-1039E479D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43714" y="-1643715"/>
            <a:ext cx="5856341" cy="9143771"/>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B1626B1-BAC7-4893-A5AC-620597685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22316" y="649035"/>
            <a:ext cx="1899138" cy="9143771"/>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D64E9910-51FE-45BF-973D-9D2401FD3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9797" y="486388"/>
            <a:ext cx="1904176" cy="9143771"/>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Rectangle 1">
            <a:extLst>
              <a:ext uri="{FF2B5EF4-FFF2-40B4-BE49-F238E27FC236}">
                <a16:creationId xmlns:a16="http://schemas.microsoft.com/office/drawing/2014/main" id="{E6C9E730-F964-4C4B-A1EF-AD7B3E38A301}"/>
              </a:ext>
            </a:extLst>
          </p:cNvPr>
          <p:cNvSpPr/>
          <p:nvPr/>
        </p:nvSpPr>
        <p:spPr>
          <a:xfrm>
            <a:off x="1581434" y="1119747"/>
            <a:ext cx="5981131" cy="3364386"/>
          </a:xfrm>
          <a:prstGeom prst="rect">
            <a:avLst/>
          </a:prstGeom>
          <a:gradFill flip="none" rotWithShape="1">
            <a:gsLst>
              <a:gs pos="100000">
                <a:schemeClr val="accent2"/>
              </a:gs>
              <a:gs pos="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dirty="0"/>
          </a:p>
        </p:txBody>
      </p:sp>
      <p:sp>
        <p:nvSpPr>
          <p:cNvPr id="3" name="Rectangle 2">
            <a:extLst>
              <a:ext uri="{FF2B5EF4-FFF2-40B4-BE49-F238E27FC236}">
                <a16:creationId xmlns:a16="http://schemas.microsoft.com/office/drawing/2014/main" id="{AC8796EE-A06B-460B-AA0C-C8B6C686AB27}"/>
              </a:ext>
            </a:extLst>
          </p:cNvPr>
          <p:cNvSpPr/>
          <p:nvPr/>
        </p:nvSpPr>
        <p:spPr>
          <a:xfrm>
            <a:off x="1880491" y="1561212"/>
            <a:ext cx="5383017" cy="2645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dirty="0"/>
          </a:p>
        </p:txBody>
      </p:sp>
      <p:sp>
        <p:nvSpPr>
          <p:cNvPr id="4" name="TextBox 3">
            <a:extLst>
              <a:ext uri="{FF2B5EF4-FFF2-40B4-BE49-F238E27FC236}">
                <a16:creationId xmlns:a16="http://schemas.microsoft.com/office/drawing/2014/main" id="{402D7909-738A-44C9-BC28-8609EFD38B0A}"/>
              </a:ext>
            </a:extLst>
          </p:cNvPr>
          <p:cNvSpPr txBox="1"/>
          <p:nvPr/>
        </p:nvSpPr>
        <p:spPr>
          <a:xfrm>
            <a:off x="2489284" y="2949687"/>
            <a:ext cx="4325639" cy="1685077"/>
          </a:xfrm>
          <a:prstGeom prst="rect">
            <a:avLst/>
          </a:prstGeom>
          <a:noFill/>
        </p:spPr>
        <p:txBody>
          <a:bodyPr wrap="square" rtlCol="0">
            <a:spAutoFit/>
          </a:bodyPr>
          <a:lstStyle/>
          <a:p>
            <a:pPr algn="ctr" defTabSz="297180">
              <a:spcAft>
                <a:spcPts val="600"/>
              </a:spcAft>
            </a:pPr>
            <a:r>
              <a:rPr lang="en-MY" sz="1950" kern="1200" dirty="0">
                <a:solidFill>
                  <a:schemeClr val="tx1"/>
                </a:solidFill>
                <a:latin typeface="+mj-lt"/>
                <a:ea typeface="Open Sans Extrabold" panose="020B0906030804020204" pitchFamily="34" charset="0"/>
                <a:cs typeface="Open Sans Extrabold" panose="020B0906030804020204" pitchFamily="34" charset="0"/>
              </a:rPr>
              <a:t>Vision Screening Guidelines</a:t>
            </a:r>
          </a:p>
          <a:p>
            <a:pPr algn="ctr" defTabSz="297180">
              <a:spcAft>
                <a:spcPts val="600"/>
              </a:spcAft>
            </a:pPr>
            <a:endParaRPr lang="en-MY" sz="1950" kern="1200" dirty="0">
              <a:solidFill>
                <a:schemeClr val="tx1"/>
              </a:solidFill>
              <a:latin typeface="+mj-lt"/>
              <a:ea typeface="Open Sans Extrabold" panose="020B0906030804020204" pitchFamily="34" charset="0"/>
              <a:cs typeface="Open Sans Extrabold" panose="020B0906030804020204" pitchFamily="34" charset="0"/>
            </a:endParaRPr>
          </a:p>
          <a:p>
            <a:pPr algn="ctr" defTabSz="297180">
              <a:spcAft>
                <a:spcPts val="600"/>
              </a:spcAft>
            </a:pPr>
            <a:endParaRPr lang="en-MY" sz="1950" kern="1200" dirty="0">
              <a:solidFill>
                <a:schemeClr val="tx1"/>
              </a:solidFill>
              <a:latin typeface="+mj-lt"/>
              <a:ea typeface="Open Sans Extrabold" panose="020B0906030804020204" pitchFamily="34" charset="0"/>
              <a:cs typeface="Open Sans Extrabold" panose="020B0906030804020204" pitchFamily="34" charset="0"/>
            </a:endParaRPr>
          </a:p>
          <a:p>
            <a:pPr algn="ctr">
              <a:spcAft>
                <a:spcPts val="600"/>
              </a:spcAft>
            </a:pPr>
            <a:endParaRPr lang="en-MY" sz="3000" dirty="0">
              <a:latin typeface="+mj-lt"/>
            </a:endParaRPr>
          </a:p>
        </p:txBody>
      </p:sp>
      <p:sp>
        <p:nvSpPr>
          <p:cNvPr id="5" name="TextBox 4">
            <a:extLst>
              <a:ext uri="{FF2B5EF4-FFF2-40B4-BE49-F238E27FC236}">
                <a16:creationId xmlns:a16="http://schemas.microsoft.com/office/drawing/2014/main" id="{80AC7DBD-DCDC-4B04-B1F4-83DB71F72AAA}"/>
              </a:ext>
            </a:extLst>
          </p:cNvPr>
          <p:cNvSpPr txBox="1"/>
          <p:nvPr/>
        </p:nvSpPr>
        <p:spPr>
          <a:xfrm>
            <a:off x="3016303" y="3310099"/>
            <a:ext cx="2801765" cy="227435"/>
          </a:xfrm>
          <a:prstGeom prst="rect">
            <a:avLst/>
          </a:prstGeom>
          <a:noFill/>
        </p:spPr>
        <p:txBody>
          <a:bodyPr wrap="square" rtlCol="0">
            <a:spAutoFit/>
          </a:bodyPr>
          <a:lstStyle/>
          <a:p>
            <a:pPr algn="ctr" defTabSz="297180">
              <a:spcAft>
                <a:spcPts val="600"/>
              </a:spcAft>
            </a:pPr>
            <a:r>
              <a:rPr lang="en-US" sz="878" kern="1200">
                <a:solidFill>
                  <a:schemeClr val="tx1"/>
                </a:solidFill>
                <a:latin typeface="+mn-lt"/>
                <a:ea typeface="+mn-ea"/>
                <a:cs typeface="+mn-cs"/>
              </a:rPr>
              <a:t>      </a:t>
            </a:r>
            <a:endParaRPr lang="en-MY" sz="1350"/>
          </a:p>
        </p:txBody>
      </p:sp>
      <p:cxnSp>
        <p:nvCxnSpPr>
          <p:cNvPr id="7" name="Straight Connector 6">
            <a:extLst>
              <a:ext uri="{FF2B5EF4-FFF2-40B4-BE49-F238E27FC236}">
                <a16:creationId xmlns:a16="http://schemas.microsoft.com/office/drawing/2014/main" id="{30FB821F-F3CC-4636-8DAC-DC7A3795EFA2}"/>
              </a:ext>
            </a:extLst>
          </p:cNvPr>
          <p:cNvCxnSpPr>
            <a:cxnSpLocks/>
          </p:cNvCxnSpPr>
          <p:nvPr/>
        </p:nvCxnSpPr>
        <p:spPr>
          <a:xfrm>
            <a:off x="2788340" y="3578062"/>
            <a:ext cx="35512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8259AB7-BDCA-4A6C-A18A-B9F81CDC0816}"/>
              </a:ext>
            </a:extLst>
          </p:cNvPr>
          <p:cNvSpPr txBox="1"/>
          <p:nvPr/>
        </p:nvSpPr>
        <p:spPr>
          <a:xfrm>
            <a:off x="3525302" y="3672471"/>
            <a:ext cx="2093396" cy="227435"/>
          </a:xfrm>
          <a:prstGeom prst="rect">
            <a:avLst/>
          </a:prstGeom>
          <a:noFill/>
        </p:spPr>
        <p:txBody>
          <a:bodyPr wrap="square" rtlCol="0">
            <a:spAutoFit/>
          </a:bodyPr>
          <a:lstStyle/>
          <a:p>
            <a:pPr algn="ctr" defTabSz="297180">
              <a:spcAft>
                <a:spcPts val="600"/>
              </a:spcAft>
            </a:pPr>
            <a:r>
              <a:rPr lang="en-US" sz="878" kern="1200">
                <a:solidFill>
                  <a:schemeClr val="tx1"/>
                </a:solidFill>
                <a:latin typeface="+mn-lt"/>
                <a:ea typeface="+mn-ea"/>
                <a:cs typeface="+mn-cs"/>
              </a:rPr>
              <a:t>Stacey Whitney MSN, RN, NCSN</a:t>
            </a:r>
            <a:endParaRPr lang="en-MY" sz="1350"/>
          </a:p>
        </p:txBody>
      </p:sp>
    </p:spTree>
    <p:extLst>
      <p:ext uri="{BB962C8B-B14F-4D97-AF65-F5344CB8AC3E}">
        <p14:creationId xmlns:p14="http://schemas.microsoft.com/office/powerpoint/2010/main" val="34610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6EBC4CE2-1C2E-4709-AC72-8596BF7860E5}"/>
              </a:ext>
            </a:extLst>
          </p:cNvPr>
          <p:cNvPicPr>
            <a:picLocks noChangeAspect="1"/>
          </p:cNvPicPr>
          <p:nvPr/>
        </p:nvPicPr>
        <p:blipFill rotWithShape="1">
          <a:blip r:embed="rId3">
            <a:extLst>
              <a:ext uri="{28A0092B-C50C-407E-A947-70E740481C1C}">
                <a14:useLocalDpi xmlns:a14="http://schemas.microsoft.com/office/drawing/2010/main" val="0"/>
              </a:ext>
            </a:extLst>
          </a:blip>
          <a:srcRect t="2198" b="1099"/>
          <a:stretch/>
        </p:blipFill>
        <p:spPr>
          <a:xfrm>
            <a:off x="-1" y="0"/>
            <a:ext cx="4572001" cy="6858000"/>
          </a:xfrm>
          <a:prstGeom prst="rect">
            <a:avLst/>
          </a:prstGeom>
        </p:spPr>
      </p:pic>
      <p:sp>
        <p:nvSpPr>
          <p:cNvPr id="21507" name="Content Placeholder 3"/>
          <p:cNvSpPr>
            <a:spLocks noGrp="1"/>
          </p:cNvSpPr>
          <p:nvPr>
            <p:ph idx="4294967295"/>
          </p:nvPr>
        </p:nvSpPr>
        <p:spPr>
          <a:xfrm>
            <a:off x="4572000" y="34926"/>
            <a:ext cx="4572000" cy="6823074"/>
          </a:xfrm>
          <a:prstGeom prst="rect">
            <a:avLst/>
          </a:prstGeom>
        </p:spPr>
        <p:txBody>
          <a:bodyPr rtlCol="0">
            <a:normAutofit fontScale="32500" lnSpcReduction="20000"/>
          </a:bodyPr>
          <a:lstStyle/>
          <a:p>
            <a:pPr marL="0" indent="0">
              <a:lnSpc>
                <a:spcPct val="120000"/>
              </a:lnSpc>
              <a:buNone/>
              <a:defRPr/>
            </a:pPr>
            <a:r>
              <a:rPr lang="en-US" sz="7400" b="1" dirty="0">
                <a:solidFill>
                  <a:schemeClr val="tx1">
                    <a:lumMod val="75000"/>
                    <a:lumOff val="25000"/>
                  </a:schemeClr>
                </a:solidFill>
                <a:latin typeface="Baskerville Old Face" panose="02020602080505020303" pitchFamily="18" charset="0"/>
              </a:rPr>
              <a:t>Location</a:t>
            </a:r>
          </a:p>
          <a:p>
            <a:pPr marL="630936" lvl="1" indent="-457200">
              <a:lnSpc>
                <a:spcPct val="120000"/>
              </a:lnSpc>
              <a:defRPr/>
            </a:pPr>
            <a:r>
              <a:rPr lang="en-US" sz="6200" dirty="0">
                <a:solidFill>
                  <a:schemeClr val="tx1">
                    <a:lumMod val="75000"/>
                    <a:lumOff val="25000"/>
                  </a:schemeClr>
                </a:solidFill>
                <a:latin typeface="Baskerville Old Face" panose="02020602080505020303" pitchFamily="18" charset="0"/>
              </a:rPr>
              <a:t>Quiet with no distractions</a:t>
            </a:r>
          </a:p>
          <a:p>
            <a:pPr marL="630936" lvl="1" indent="-457200">
              <a:lnSpc>
                <a:spcPct val="120000"/>
              </a:lnSpc>
              <a:defRPr/>
            </a:pPr>
            <a:r>
              <a:rPr lang="en-US" sz="6200" dirty="0">
                <a:solidFill>
                  <a:schemeClr val="tx1">
                    <a:lumMod val="75000"/>
                    <a:lumOff val="25000"/>
                  </a:schemeClr>
                </a:solidFill>
                <a:latin typeface="Baskerville Old Face" panose="02020602080505020303" pitchFamily="18" charset="0"/>
              </a:rPr>
              <a:t>Well lit and free from glare</a:t>
            </a:r>
          </a:p>
          <a:p>
            <a:pPr marL="630936" lvl="1" indent="-457200">
              <a:lnSpc>
                <a:spcPct val="120000"/>
              </a:lnSpc>
              <a:defRPr/>
            </a:pPr>
            <a:r>
              <a:rPr lang="en-US" sz="6200" dirty="0">
                <a:solidFill>
                  <a:schemeClr val="tx1">
                    <a:lumMod val="75000"/>
                    <a:lumOff val="25000"/>
                  </a:schemeClr>
                </a:solidFill>
                <a:latin typeface="Baskerville Old Face" panose="02020602080505020303" pitchFamily="18" charset="0"/>
              </a:rPr>
              <a:t>Suggestions</a:t>
            </a:r>
          </a:p>
          <a:p>
            <a:pPr marL="1371600" lvl="2" indent="-457200" fontAlgn="auto">
              <a:lnSpc>
                <a:spcPct val="120000"/>
              </a:lnSpc>
              <a:spcAft>
                <a:spcPts val="0"/>
              </a:spcAft>
              <a:buFont typeface="Courier New" panose="02070309020205020404" pitchFamily="49" charset="0"/>
              <a:buChar char="•"/>
              <a:defRPr/>
            </a:pPr>
            <a:r>
              <a:rPr lang="en-US" sz="6200" dirty="0">
                <a:solidFill>
                  <a:schemeClr val="tx1">
                    <a:lumMod val="75000"/>
                    <a:lumOff val="25000"/>
                  </a:schemeClr>
                </a:solidFill>
                <a:latin typeface="Baskerville Old Face" panose="02020602080505020303" pitchFamily="18" charset="0"/>
              </a:rPr>
              <a:t>Room 5 feet longer than distance for screening tool</a:t>
            </a:r>
          </a:p>
          <a:p>
            <a:pPr marL="1371600" lvl="2" indent="-457200" fontAlgn="auto">
              <a:lnSpc>
                <a:spcPct val="120000"/>
              </a:lnSpc>
              <a:spcAft>
                <a:spcPts val="0"/>
              </a:spcAft>
              <a:buFont typeface="Courier New" panose="02070309020205020404" pitchFamily="49" charset="0"/>
              <a:buChar char="•"/>
              <a:defRPr/>
            </a:pPr>
            <a:r>
              <a:rPr lang="en-US" sz="6200" dirty="0">
                <a:solidFill>
                  <a:schemeClr val="tx1">
                    <a:lumMod val="75000"/>
                    <a:lumOff val="25000"/>
                  </a:schemeClr>
                </a:solidFill>
                <a:latin typeface="Baskerville Old Face" panose="02020602080505020303" pitchFamily="18" charset="0"/>
              </a:rPr>
              <a:t>Minimum of 8-10 feet between stations if multiple stations</a:t>
            </a:r>
          </a:p>
          <a:p>
            <a:pPr marL="0" indent="0">
              <a:lnSpc>
                <a:spcPct val="120000"/>
              </a:lnSpc>
              <a:buNone/>
              <a:defRPr/>
            </a:pPr>
            <a:r>
              <a:rPr lang="en-US" sz="7400" b="1" dirty="0">
                <a:solidFill>
                  <a:schemeClr val="tx1">
                    <a:lumMod val="75000"/>
                    <a:lumOff val="25000"/>
                  </a:schemeClr>
                </a:solidFill>
                <a:latin typeface="Baskerville Old Face" panose="02020602080505020303" pitchFamily="18" charset="0"/>
              </a:rPr>
              <a:t>Setup</a:t>
            </a:r>
          </a:p>
          <a:p>
            <a:pPr lvl="1" indent="-457200">
              <a:lnSpc>
                <a:spcPct val="120000"/>
              </a:lnSpc>
              <a:defRPr/>
            </a:pPr>
            <a:r>
              <a:rPr lang="en-US" sz="6200" dirty="0">
                <a:solidFill>
                  <a:schemeClr val="tx1">
                    <a:lumMod val="75000"/>
                    <a:lumOff val="25000"/>
                  </a:schemeClr>
                </a:solidFill>
                <a:latin typeface="Baskerville Old Face" panose="02020602080505020303" pitchFamily="18" charset="0"/>
              </a:rPr>
              <a:t>Chart at student’s eye level</a:t>
            </a:r>
          </a:p>
          <a:p>
            <a:pPr marL="1200150" lvl="2" indent="-457200" fontAlgn="auto">
              <a:lnSpc>
                <a:spcPct val="120000"/>
              </a:lnSpc>
              <a:spcAft>
                <a:spcPts val="0"/>
              </a:spcAft>
              <a:buFont typeface="Courier New" panose="02070309020205020404" pitchFamily="49" charset="0"/>
              <a:buChar char="•"/>
              <a:defRPr/>
            </a:pPr>
            <a:r>
              <a:rPr lang="en-US" sz="6200" dirty="0">
                <a:solidFill>
                  <a:schemeClr val="tx1">
                    <a:lumMod val="75000"/>
                    <a:lumOff val="25000"/>
                  </a:schemeClr>
                </a:solidFill>
                <a:latin typeface="Baskerville Old Face" panose="02020602080505020303" pitchFamily="18" charset="0"/>
              </a:rPr>
              <a:t>May be seated or standing</a:t>
            </a:r>
          </a:p>
          <a:p>
            <a:pPr lvl="1" indent="-457200">
              <a:lnSpc>
                <a:spcPct val="120000"/>
              </a:lnSpc>
              <a:defRPr/>
            </a:pPr>
            <a:r>
              <a:rPr lang="en-US" sz="6200" dirty="0">
                <a:solidFill>
                  <a:schemeClr val="tx1">
                    <a:lumMod val="75000"/>
                    <a:lumOff val="25000"/>
                  </a:schemeClr>
                </a:solidFill>
                <a:latin typeface="Baskerville Old Face" panose="02020602080505020303" pitchFamily="18" charset="0"/>
              </a:rPr>
              <a:t>Mark off a 10-20 feet distance with tape (distance depends on chart)</a:t>
            </a:r>
          </a:p>
          <a:p>
            <a:pPr marL="1200150" lvl="2" indent="-457200" fontAlgn="auto">
              <a:lnSpc>
                <a:spcPct val="120000"/>
              </a:lnSpc>
              <a:spcAft>
                <a:spcPts val="0"/>
              </a:spcAft>
              <a:buFont typeface="Courier New" panose="02070309020205020404" pitchFamily="49" charset="0"/>
              <a:buChar char="•"/>
              <a:defRPr/>
            </a:pPr>
            <a:r>
              <a:rPr lang="en-US" sz="6200" dirty="0">
                <a:solidFill>
                  <a:schemeClr val="tx1">
                    <a:lumMod val="75000"/>
                    <a:lumOff val="25000"/>
                  </a:schemeClr>
                </a:solidFill>
                <a:latin typeface="Baskerville Old Face" panose="02020602080505020303" pitchFamily="18" charset="0"/>
              </a:rPr>
              <a:t>Position heels or back legs of chair on tape</a:t>
            </a:r>
          </a:p>
          <a:p>
            <a:pPr marL="1200150" lvl="2" indent="-457200" fontAlgn="auto">
              <a:lnSpc>
                <a:spcPct val="120000"/>
              </a:lnSpc>
              <a:spcAft>
                <a:spcPts val="0"/>
              </a:spcAft>
              <a:buFont typeface="Courier New" panose="02070309020205020404" pitchFamily="49" charset="0"/>
              <a:buChar char="•"/>
              <a:defRPr/>
            </a:pPr>
            <a:r>
              <a:rPr lang="en-US" sz="6200" dirty="0">
                <a:solidFill>
                  <a:schemeClr val="tx1">
                    <a:lumMod val="75000"/>
                    <a:lumOff val="25000"/>
                  </a:schemeClr>
                </a:solidFill>
                <a:latin typeface="Baskerville Old Face" panose="02020602080505020303" pitchFamily="18" charset="0"/>
              </a:rPr>
              <a:t>Eyes should be in direct line above tape</a:t>
            </a:r>
          </a:p>
          <a:p>
            <a:pPr marL="0" indent="0" eaLnBrk="1" fontAlgn="auto" hangingPunct="1">
              <a:spcAft>
                <a:spcPts val="0"/>
              </a:spcAft>
              <a:buFont typeface="Arial" charset="0"/>
              <a:buNone/>
              <a:defRPr/>
            </a:pPr>
            <a:endParaRPr lang="en-US" sz="5000" dirty="0">
              <a:solidFill>
                <a:schemeClr val="tx1">
                  <a:lumMod val="75000"/>
                  <a:lumOff val="25000"/>
                </a:schemeClr>
              </a:solidFill>
            </a:endParaRPr>
          </a:p>
          <a:p>
            <a:pPr marL="960120" lvl="2" eaLnBrk="1" fontAlgn="auto" hangingPunct="1">
              <a:spcAft>
                <a:spcPts val="0"/>
              </a:spcAft>
              <a:buFont typeface="Arial" charset="0"/>
              <a:buChar char="•"/>
              <a:defRPr/>
            </a:pPr>
            <a:endParaRPr lang="en-US" sz="1600" dirty="0">
              <a:solidFill>
                <a:schemeClr val="tx1">
                  <a:lumMod val="75000"/>
                  <a:lumOff val="25000"/>
                </a:schemeClr>
              </a:solidFill>
            </a:endParaRPr>
          </a:p>
        </p:txBody>
      </p:sp>
      <p:sp>
        <p:nvSpPr>
          <p:cNvPr id="5" name="Text Placeholder 4">
            <a:extLst>
              <a:ext uri="{FF2B5EF4-FFF2-40B4-BE49-F238E27FC236}">
                <a16:creationId xmlns:a16="http://schemas.microsoft.com/office/drawing/2014/main" id="{A53808BC-BC8F-E048-9DB8-50C7BD89706D}"/>
              </a:ext>
            </a:extLst>
          </p:cNvPr>
          <p:cNvSpPr txBox="1">
            <a:spLocks noGrp="1"/>
          </p:cNvSpPr>
          <p:nvPr>
            <p:ph type="body" sz="half" idx="4294967295"/>
          </p:nvPr>
        </p:nvSpPr>
        <p:spPr>
          <a:xfrm>
            <a:off x="7343775" y="6269038"/>
            <a:ext cx="1800225" cy="554037"/>
          </a:xfrm>
          <a:prstGeom prst="rect">
            <a:avLst/>
          </a:prstGeom>
          <a:noFill/>
        </p:spPr>
        <p:txBody>
          <a:bodyPr wrap="square" rtlCol="0">
            <a:spAutoFit/>
          </a:bodyPr>
          <a:lstStyle/>
          <a:p>
            <a:pPr algn="ctr"/>
            <a:r>
              <a:rPr lang="en-US" dirty="0">
                <a:solidFill>
                  <a:srgbClr val="002060"/>
                </a:solidFill>
              </a:rPr>
              <a:t>Vision Screening Manual Page 6</a:t>
            </a:r>
          </a:p>
        </p:txBody>
      </p:sp>
    </p:spTree>
    <p:extLst>
      <p:ext uri="{BB962C8B-B14F-4D97-AF65-F5344CB8AC3E}">
        <p14:creationId xmlns:p14="http://schemas.microsoft.com/office/powerpoint/2010/main" val="3487427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B3D2B90-D592-46D3-948D-0092C7855580}"/>
              </a:ext>
            </a:extLst>
          </p:cNvPr>
          <p:cNvSpPr>
            <a:spLocks noGrp="1"/>
          </p:cNvSpPr>
          <p:nvPr>
            <p:ph type="title" idx="4294967295"/>
          </p:nvPr>
        </p:nvSpPr>
        <p:spPr>
          <a:xfrm>
            <a:off x="3973321" y="329184"/>
            <a:ext cx="4688333" cy="1783080"/>
          </a:xfrm>
          <a:prstGeom prst="rect">
            <a:avLst/>
          </a:prstGeom>
        </p:spPr>
        <p:txBody>
          <a:bodyPr vert="horz" lIns="91440" tIns="45720" rIns="91440" bIns="45720" rtlCol="0" anchor="b">
            <a:normAutofit/>
          </a:bodyPr>
          <a:lstStyle/>
          <a:p>
            <a:pPr fontAlgn="auto">
              <a:spcAft>
                <a:spcPts val="0"/>
              </a:spcAft>
              <a:defRPr/>
            </a:pPr>
            <a:r>
              <a:rPr lang="en-US" altLang="en-US" sz="4000" dirty="0"/>
              <a:t>Distance Visual </a:t>
            </a:r>
            <a:br>
              <a:rPr lang="en-US" altLang="en-US" sz="4000" dirty="0"/>
            </a:br>
            <a:r>
              <a:rPr lang="en-US" altLang="en-US" sz="4000" dirty="0"/>
              <a:t>Acuity Screening</a:t>
            </a:r>
          </a:p>
        </p:txBody>
      </p:sp>
      <p:pic>
        <p:nvPicPr>
          <p:cNvPr id="5" name="Picture 4" descr="A person smiling for the camera&#10;&#10;Description automatically generated">
            <a:extLst>
              <a:ext uri="{FF2B5EF4-FFF2-40B4-BE49-F238E27FC236}">
                <a16:creationId xmlns:a16="http://schemas.microsoft.com/office/drawing/2014/main" id="{976FADCF-24B0-4163-B7C7-17D76FD7CD1E}"/>
              </a:ext>
            </a:extLst>
          </p:cNvPr>
          <p:cNvPicPr>
            <a:picLocks noChangeAspect="1"/>
          </p:cNvPicPr>
          <p:nvPr/>
        </p:nvPicPr>
        <p:blipFill rotWithShape="1">
          <a:blip r:embed="rId2">
            <a:extLst>
              <a:ext uri="{28A0092B-C50C-407E-A947-70E740481C1C}">
                <a14:useLocalDpi xmlns:a14="http://schemas.microsoft.com/office/drawing/2010/main" val="0"/>
              </a:ext>
            </a:extLst>
          </a:blip>
          <a:srcRect l="15626" r="50375"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36FC6B8C-2625-42BB-96C3-B384FBC13C8C}"/>
              </a:ext>
            </a:extLst>
          </p:cNvPr>
          <p:cNvSpPr>
            <a:spLocks noGrp="1"/>
          </p:cNvSpPr>
          <p:nvPr>
            <p:ph idx="4294967295"/>
          </p:nvPr>
        </p:nvSpPr>
        <p:spPr>
          <a:xfrm>
            <a:off x="3973321" y="2706624"/>
            <a:ext cx="4688333" cy="3483864"/>
          </a:xfrm>
          <a:prstGeom prst="rect">
            <a:avLst/>
          </a:prstGeom>
        </p:spPr>
        <p:txBody>
          <a:bodyPr vert="horz" lIns="91440" tIns="45720" rIns="91440" bIns="45720" rtlCol="0">
            <a:normAutofit/>
          </a:bodyPr>
          <a:lstStyle/>
          <a:p>
            <a:pPr marL="0" indent="0">
              <a:buNone/>
            </a:pPr>
            <a:r>
              <a:rPr lang="en-US" altLang="en-US" sz="1600" b="1" dirty="0"/>
              <a:t>Procedure</a:t>
            </a:r>
          </a:p>
          <a:p>
            <a:r>
              <a:rPr lang="en-US" altLang="en-US" sz="1300" dirty="0"/>
              <a:t>Orient student to the screening</a:t>
            </a:r>
          </a:p>
          <a:p>
            <a:r>
              <a:rPr lang="en-US" altLang="en-US" sz="1300" dirty="0"/>
              <a:t>Demonstrate use of </a:t>
            </a:r>
            <a:r>
              <a:rPr lang="en-US" altLang="en-US" sz="1300" dirty="0" err="1"/>
              <a:t>occluder</a:t>
            </a:r>
            <a:endParaRPr lang="en-US" altLang="en-US" sz="1300" dirty="0"/>
          </a:p>
          <a:p>
            <a:r>
              <a:rPr lang="en-US" altLang="en-US" sz="1300" dirty="0"/>
              <a:t>Ask if student wears glasses.  If yes, screening should be done with glasses on (be sure to mark the form)</a:t>
            </a:r>
          </a:p>
          <a:p>
            <a:r>
              <a:rPr lang="en-US" altLang="en-US" sz="1300" dirty="0"/>
              <a:t>Watch carefully that student is not peeking, tilting head, squinting or leaning head or torso forward</a:t>
            </a:r>
          </a:p>
          <a:p>
            <a:r>
              <a:rPr lang="en-US" altLang="en-US" sz="1300" dirty="0"/>
              <a:t>Begin by screening right eye with left eye occluded</a:t>
            </a:r>
          </a:p>
          <a:p>
            <a:r>
              <a:rPr lang="en-US" altLang="en-US" sz="1300" dirty="0"/>
              <a:t>Instruct to keep both eyes open and read the selected letter or line of letters with the uncovered eye.</a:t>
            </a:r>
          </a:p>
          <a:p>
            <a:r>
              <a:rPr lang="en-US" altLang="en-US" sz="1300" dirty="0"/>
              <a:t>Begin at 20/50 line and move down to 20/20 line</a:t>
            </a:r>
          </a:p>
          <a:p>
            <a:pPr lvl="1"/>
            <a:endParaRPr lang="en-US" altLang="en-US" sz="1300" dirty="0"/>
          </a:p>
          <a:p>
            <a:pPr lvl="1"/>
            <a:endParaRPr lang="en-US" altLang="en-US" sz="1300" dirty="0"/>
          </a:p>
        </p:txBody>
      </p:sp>
    </p:spTree>
    <p:extLst>
      <p:ext uri="{BB962C8B-B14F-4D97-AF65-F5344CB8AC3E}">
        <p14:creationId xmlns:p14="http://schemas.microsoft.com/office/powerpoint/2010/main" val="2129590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posing for the camera&#10;&#10;Description automatically generated">
            <a:extLst>
              <a:ext uri="{FF2B5EF4-FFF2-40B4-BE49-F238E27FC236}">
                <a16:creationId xmlns:a16="http://schemas.microsoft.com/office/drawing/2014/main" id="{2D00657F-8CB3-4492-99EE-C9AFC23C8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2588" y="1"/>
            <a:ext cx="7261409" cy="2057399"/>
          </a:xfrm>
          <a:prstGeom prst="rect">
            <a:avLst/>
          </a:prstGeom>
        </p:spPr>
      </p:pic>
      <p:sp>
        <p:nvSpPr>
          <p:cNvPr id="4" name="Content Placeholder 2">
            <a:extLst>
              <a:ext uri="{FF2B5EF4-FFF2-40B4-BE49-F238E27FC236}">
                <a16:creationId xmlns:a16="http://schemas.microsoft.com/office/drawing/2014/main" id="{36FC6B8C-2625-42BB-96C3-B384FBC13C8C}"/>
              </a:ext>
            </a:extLst>
          </p:cNvPr>
          <p:cNvSpPr>
            <a:spLocks noGrp="1"/>
          </p:cNvSpPr>
          <p:nvPr>
            <p:ph idx="4294967295"/>
          </p:nvPr>
        </p:nvSpPr>
        <p:spPr>
          <a:xfrm>
            <a:off x="0" y="2057400"/>
            <a:ext cx="8724900" cy="4648200"/>
          </a:xfrm>
          <a:prstGeom prst="rect">
            <a:avLst/>
          </a:prstGeom>
        </p:spPr>
        <p:txBody>
          <a:bodyPr>
            <a:normAutofit fontScale="25000" lnSpcReduction="20000"/>
          </a:bodyPr>
          <a:lstStyle/>
          <a:p>
            <a:pPr marL="0" indent="0">
              <a:lnSpc>
                <a:spcPct val="90000"/>
              </a:lnSpc>
              <a:buNone/>
            </a:pPr>
            <a:r>
              <a:rPr lang="en-US" altLang="en-US" sz="2400" b="1" dirty="0">
                <a:solidFill>
                  <a:schemeClr val="bg1"/>
                </a:solidFill>
                <a:latin typeface="Baskerville Old Face" panose="02020602080505020303" pitchFamily="18" charset="0"/>
              </a:rPr>
              <a:t>Procedure (cont.)</a:t>
            </a:r>
          </a:p>
          <a:p>
            <a:pPr marL="228600" lvl="1">
              <a:lnSpc>
                <a:spcPct val="90000"/>
              </a:lnSpc>
            </a:pPr>
            <a:r>
              <a:rPr lang="en-US" altLang="en-US" dirty="0">
                <a:solidFill>
                  <a:schemeClr val="bg1"/>
                </a:solidFill>
                <a:latin typeface="Baskerville Old Face" panose="02020602080505020303" pitchFamily="18" charset="0"/>
              </a:rPr>
              <a:t>Move upward if student unable to read 20/50 </a:t>
            </a:r>
            <a:r>
              <a:rPr lang="en-US" altLang="en-US" dirty="0" err="1">
                <a:solidFill>
                  <a:schemeClr val="bg1"/>
                </a:solidFill>
                <a:latin typeface="Baskerville Old Face" panose="02020602080505020303" pitchFamily="18" charset="0"/>
              </a:rPr>
              <a:t>line</a:t>
            </a:r>
            <a:r>
              <a:rPr lang="en-US" altLang="en-US" sz="14400" b="1" dirty="0" err="1">
                <a:latin typeface="Baskerville Old Face" panose="02020602080505020303" pitchFamily="18" charset="0"/>
              </a:rPr>
              <a:t>Procedure</a:t>
            </a:r>
            <a:r>
              <a:rPr lang="en-US" altLang="en-US" sz="14400" b="1" dirty="0">
                <a:latin typeface="Baskerville Old Face" panose="02020602080505020303" pitchFamily="18" charset="0"/>
              </a:rPr>
              <a:t> (cont.)</a:t>
            </a:r>
          </a:p>
          <a:p>
            <a:pPr marL="228600" lvl="1">
              <a:lnSpc>
                <a:spcPct val="90000"/>
              </a:lnSpc>
            </a:pPr>
            <a:r>
              <a:rPr lang="en-US" altLang="en-US" sz="9600" dirty="0">
                <a:latin typeface="Baskerville Old Face" panose="02020602080505020303" pitchFamily="18" charset="0"/>
              </a:rPr>
              <a:t>Move upward if student unable to read 20/50 line</a:t>
            </a:r>
          </a:p>
          <a:p>
            <a:pPr marL="228600" lvl="1">
              <a:lnSpc>
                <a:spcPct val="90000"/>
              </a:lnSpc>
            </a:pPr>
            <a:endParaRPr lang="en-US" altLang="en-US" sz="4500" dirty="0">
              <a:latin typeface="Baskerville Old Face" panose="02020602080505020303" pitchFamily="18" charset="0"/>
            </a:endParaRPr>
          </a:p>
          <a:p>
            <a:pPr marL="228600" lvl="1">
              <a:lnSpc>
                <a:spcPct val="90000"/>
              </a:lnSpc>
            </a:pPr>
            <a:r>
              <a:rPr lang="en-US" altLang="en-US" sz="9600" dirty="0">
                <a:latin typeface="Baskerville Old Face" panose="02020602080505020303" pitchFamily="18" charset="0"/>
              </a:rPr>
              <a:t>Do not use marking device as pointer to avoid leaving distracting marks on chart</a:t>
            </a:r>
          </a:p>
          <a:p>
            <a:pPr marL="228600" lvl="1">
              <a:lnSpc>
                <a:spcPct val="90000"/>
              </a:lnSpc>
            </a:pPr>
            <a:endParaRPr lang="en-US" altLang="en-US" sz="9600" dirty="0">
              <a:latin typeface="Baskerville Old Face" panose="02020602080505020303" pitchFamily="18" charset="0"/>
            </a:endParaRPr>
          </a:p>
          <a:p>
            <a:pPr marL="228600" lvl="1">
              <a:lnSpc>
                <a:spcPct val="90000"/>
              </a:lnSpc>
            </a:pPr>
            <a:r>
              <a:rPr lang="en-US" altLang="en-US" sz="9600" dirty="0">
                <a:latin typeface="Baskerville Old Face" panose="02020602080505020303" pitchFamily="18" charset="0"/>
              </a:rPr>
              <a:t>Student must identify or match one more than half of the letters/symbols on a line</a:t>
            </a:r>
          </a:p>
          <a:p>
            <a:pPr marL="228600" lvl="1">
              <a:lnSpc>
                <a:spcPct val="90000"/>
              </a:lnSpc>
            </a:pPr>
            <a:endParaRPr lang="en-US" altLang="en-US" sz="9600" dirty="0">
              <a:latin typeface="Baskerville Old Face" panose="02020602080505020303" pitchFamily="18" charset="0"/>
            </a:endParaRPr>
          </a:p>
          <a:p>
            <a:pPr marL="228600" lvl="1">
              <a:lnSpc>
                <a:spcPct val="90000"/>
              </a:lnSpc>
            </a:pPr>
            <a:r>
              <a:rPr lang="en-US" altLang="en-US" sz="9600" dirty="0">
                <a:latin typeface="Baskerville Old Face" panose="02020602080505020303" pitchFamily="18" charset="0"/>
              </a:rPr>
              <a:t>Record results including the line number for the last line read correctly with each eye</a:t>
            </a:r>
          </a:p>
          <a:p>
            <a:pPr marL="228600" lvl="1">
              <a:lnSpc>
                <a:spcPct val="90000"/>
              </a:lnSpc>
            </a:pPr>
            <a:endParaRPr lang="en-US" altLang="en-US" sz="4500" dirty="0">
              <a:latin typeface="Baskerville Old Face" panose="02020602080505020303" pitchFamily="18" charset="0"/>
            </a:endParaRPr>
          </a:p>
          <a:p>
            <a:pPr marL="228600" lvl="1">
              <a:lnSpc>
                <a:spcPct val="90000"/>
              </a:lnSpc>
            </a:pPr>
            <a:r>
              <a:rPr lang="en-US" altLang="en-US" sz="9600" dirty="0">
                <a:latin typeface="Baskerville Old Face" panose="02020602080505020303" pitchFamily="18" charset="0"/>
              </a:rPr>
              <a:t>Repeat procedure for left eye</a:t>
            </a:r>
          </a:p>
          <a:p>
            <a:pPr marL="0" lvl="1" indent="0">
              <a:lnSpc>
                <a:spcPct val="90000"/>
              </a:lnSpc>
              <a:buNone/>
            </a:pPr>
            <a:endParaRPr lang="en-US" altLang="en-US" sz="4500" dirty="0">
              <a:latin typeface="Baskerville Old Face" panose="02020602080505020303" pitchFamily="18" charset="0"/>
            </a:endParaRPr>
          </a:p>
          <a:p>
            <a:pPr marL="228600" lvl="1">
              <a:lnSpc>
                <a:spcPct val="90000"/>
              </a:lnSpc>
            </a:pPr>
            <a:r>
              <a:rPr lang="en-US" altLang="en-US" sz="9600" dirty="0">
                <a:latin typeface="Baskerville Old Face" panose="02020602080505020303" pitchFamily="18" charset="0"/>
              </a:rPr>
              <a:t>If student is unsuccessful, he or she should be rescreened within 14-21 days</a:t>
            </a:r>
          </a:p>
          <a:p>
            <a:pPr marL="228600" lvl="1">
              <a:lnSpc>
                <a:spcPct val="90000"/>
              </a:lnSpc>
            </a:pPr>
            <a:r>
              <a:rPr lang="en-US" altLang="en-US" sz="4500" dirty="0">
                <a:solidFill>
                  <a:schemeClr val="bg1"/>
                </a:solidFill>
                <a:latin typeface="Baskerville Old Face" panose="02020602080505020303" pitchFamily="18" charset="0"/>
              </a:rPr>
              <a:t> as pointer to avoid leaving distracting marks on chart</a:t>
            </a:r>
          </a:p>
          <a:p>
            <a:pPr marL="228600" lvl="1">
              <a:lnSpc>
                <a:spcPct val="90000"/>
              </a:lnSpc>
            </a:pPr>
            <a:r>
              <a:rPr lang="en-US" altLang="en-US" sz="3100" dirty="0">
                <a:solidFill>
                  <a:schemeClr val="bg1"/>
                </a:solidFill>
                <a:latin typeface="Baskerville Old Face" panose="02020602080505020303" pitchFamily="18" charset="0"/>
              </a:rPr>
              <a:t>Student must identify or match one more than half of the letters/symbols on a line</a:t>
            </a:r>
          </a:p>
          <a:p>
            <a:pPr marL="228600" lvl="1">
              <a:lnSpc>
                <a:spcPct val="90000"/>
              </a:lnSpc>
            </a:pPr>
            <a:r>
              <a:rPr lang="en-US" altLang="en-US" sz="3100" dirty="0">
                <a:solidFill>
                  <a:schemeClr val="bg1"/>
                </a:solidFill>
                <a:latin typeface="Baskerville Old Face" panose="02020602080505020303" pitchFamily="18" charset="0"/>
              </a:rPr>
              <a:t>Record results including the line number for the last line read correctly </a:t>
            </a:r>
            <a:r>
              <a:rPr lang="en-US" altLang="en-US" dirty="0">
                <a:solidFill>
                  <a:schemeClr val="bg1"/>
                </a:solidFill>
                <a:latin typeface="Baskerville Old Face" panose="02020602080505020303" pitchFamily="18" charset="0"/>
              </a:rPr>
              <a:t>with each eye</a:t>
            </a:r>
          </a:p>
          <a:p>
            <a:pPr marL="228600" lvl="1">
              <a:lnSpc>
                <a:spcPct val="90000"/>
              </a:lnSpc>
            </a:pPr>
            <a:r>
              <a:rPr lang="en-US" altLang="en-US" dirty="0">
                <a:solidFill>
                  <a:schemeClr val="bg1"/>
                </a:solidFill>
                <a:latin typeface="Baskerville Old Face" panose="02020602080505020303" pitchFamily="18" charset="0"/>
              </a:rPr>
              <a:t>Repeat procedure for left eye</a:t>
            </a:r>
          </a:p>
          <a:p>
            <a:pPr marL="228600" lvl="1">
              <a:lnSpc>
                <a:spcPct val="90000"/>
              </a:lnSpc>
            </a:pPr>
            <a:r>
              <a:rPr lang="en-US" altLang="en-US" dirty="0">
                <a:solidFill>
                  <a:schemeClr val="bg1"/>
                </a:solidFill>
                <a:latin typeface="Baskerville Old Face" panose="02020602080505020303" pitchFamily="18" charset="0"/>
              </a:rPr>
              <a:t>If student is unsuccessful, he or she should be rescreened within 14-21 days</a:t>
            </a:r>
          </a:p>
          <a:p>
            <a:pPr lvl="1" eaLnBrk="1" hangingPunct="1">
              <a:lnSpc>
                <a:spcPct val="90000"/>
              </a:lnSpc>
              <a:buFont typeface="Arial" charset="0"/>
              <a:buNone/>
            </a:pPr>
            <a:endParaRPr lang="en-US" altLang="en-US" sz="1400" dirty="0">
              <a:solidFill>
                <a:schemeClr val="bg1"/>
              </a:solidFill>
            </a:endParaRPr>
          </a:p>
        </p:txBody>
      </p:sp>
    </p:spTree>
    <p:extLst>
      <p:ext uri="{BB962C8B-B14F-4D97-AF65-F5344CB8AC3E}">
        <p14:creationId xmlns:p14="http://schemas.microsoft.com/office/powerpoint/2010/main" val="3439365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685800" y="228600"/>
            <a:ext cx="7772400" cy="1828800"/>
          </a:xfrm>
        </p:spPr>
        <p:txBody>
          <a:bodyPr>
            <a:normAutofit fontScale="90000"/>
          </a:bodyPr>
          <a:lstStyle/>
          <a:p>
            <a:pPr eaLnBrk="1" hangingPunct="1"/>
            <a:r>
              <a:rPr lang="en-US" altLang="en-US" sz="2800" dirty="0">
                <a:latin typeface="Montserrat ExtraBold" panose="00000900000000000000" pitchFamily="2" charset="0"/>
              </a:rPr>
              <a:t>Distance Visual Acuity Referral Criteria</a:t>
            </a:r>
            <a:br>
              <a:rPr lang="en-US" altLang="en-US" sz="2800" dirty="0">
                <a:latin typeface="Montserrat ExtraBold" panose="00000900000000000000" pitchFamily="2" charset="0"/>
              </a:rPr>
            </a:br>
            <a:r>
              <a:rPr lang="en-US" altLang="en-US" sz="2800" dirty="0">
                <a:latin typeface="Baskerville Old Face" panose="02020602080505020303" pitchFamily="18" charset="0"/>
              </a:rPr>
              <a:t>     </a:t>
            </a:r>
            <a:r>
              <a:rPr lang="en-US" altLang="en-US" sz="1800" dirty="0">
                <a:latin typeface="Montserrat Medium" panose="020B0604020202020204" pitchFamily="2" charset="0"/>
              </a:rPr>
              <a:t>A failed screening followed by a failed       re-screening should be referred for further evaluation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8108226"/>
              </p:ext>
            </p:extLst>
          </p:nvPr>
        </p:nvGraphicFramePr>
        <p:xfrm>
          <a:off x="457200" y="2514600"/>
          <a:ext cx="8229600" cy="3200399"/>
        </p:xfrm>
        <a:graphic>
          <a:graphicData uri="http://schemas.openxmlformats.org/drawingml/2006/table">
            <a:tbl>
              <a:tblPr firstRow="1" bandRow="1">
                <a:tableStyleId>{5C22544A-7EE6-4342-B048-85BDC9FD1C3A}</a:tableStyleId>
              </a:tblPr>
              <a:tblGrid>
                <a:gridCol w="3127248">
                  <a:extLst>
                    <a:ext uri="{9D8B030D-6E8A-4147-A177-3AD203B41FA5}">
                      <a16:colId xmlns:a16="http://schemas.microsoft.com/office/drawing/2014/main" val="20000"/>
                    </a:ext>
                  </a:extLst>
                </a:gridCol>
                <a:gridCol w="5102352">
                  <a:extLst>
                    <a:ext uri="{9D8B030D-6E8A-4147-A177-3AD203B41FA5}">
                      <a16:colId xmlns:a16="http://schemas.microsoft.com/office/drawing/2014/main" val="20001"/>
                    </a:ext>
                  </a:extLst>
                </a:gridCol>
              </a:tblGrid>
              <a:tr h="633046">
                <a:tc>
                  <a:txBody>
                    <a:bodyPr/>
                    <a:lstStyle/>
                    <a:p>
                      <a:pPr algn="ctr"/>
                      <a:r>
                        <a:rPr lang="en-US" sz="2400" dirty="0"/>
                        <a:t>Grade</a:t>
                      </a:r>
                    </a:p>
                  </a:txBody>
                  <a:tcPr anchor="ctr">
                    <a:solidFill>
                      <a:srgbClr val="0070C0"/>
                    </a:solidFill>
                  </a:tcPr>
                </a:tc>
                <a:tc>
                  <a:txBody>
                    <a:bodyPr/>
                    <a:lstStyle/>
                    <a:p>
                      <a:pPr algn="ctr"/>
                      <a:r>
                        <a:rPr lang="en-US" sz="2400"/>
                        <a:t>Criteria</a:t>
                      </a:r>
                      <a:endParaRPr lang="en-US" sz="2400" dirty="0"/>
                    </a:p>
                  </a:txBody>
                  <a:tcPr anchor="ctr">
                    <a:solidFill>
                      <a:srgbClr val="0070C0"/>
                    </a:solidFill>
                  </a:tcPr>
                </a:tc>
                <a:extLst>
                  <a:ext uri="{0D108BD9-81ED-4DB2-BD59-A6C34878D82A}">
                    <a16:rowId xmlns:a16="http://schemas.microsoft.com/office/drawing/2014/main" val="10000"/>
                  </a:ext>
                </a:extLst>
              </a:tr>
              <a:tr h="1252942">
                <a:tc>
                  <a:txBody>
                    <a:bodyPr/>
                    <a:lstStyle/>
                    <a:p>
                      <a:pPr algn="ctr"/>
                      <a:r>
                        <a:rPr lang="en-US" sz="2000" dirty="0"/>
                        <a:t>Kindergarten</a:t>
                      </a:r>
                    </a:p>
                  </a:txBody>
                  <a:tcPr anchor="ctr">
                    <a:solidFill>
                      <a:srgbClr val="E6EDF8"/>
                    </a:solidFill>
                  </a:tcPr>
                </a:tc>
                <a:tc>
                  <a:txBody>
                    <a:bodyPr/>
                    <a:lstStyle/>
                    <a:p>
                      <a:pPr algn="ctr"/>
                      <a:r>
                        <a:rPr lang="en-US" sz="2000" dirty="0"/>
                        <a:t>Each eye must see at least the 20/40</a:t>
                      </a:r>
                      <a:r>
                        <a:rPr lang="en-US" sz="2000" baseline="0" dirty="0"/>
                        <a:t> line. </a:t>
                      </a:r>
                      <a:endParaRPr lang="en-US" sz="2000" dirty="0"/>
                    </a:p>
                  </a:txBody>
                  <a:tcPr anchor="ctr">
                    <a:solidFill>
                      <a:srgbClr val="E6EDF8"/>
                    </a:solidFill>
                  </a:tcPr>
                </a:tc>
                <a:extLst>
                  <a:ext uri="{0D108BD9-81ED-4DB2-BD59-A6C34878D82A}">
                    <a16:rowId xmlns:a16="http://schemas.microsoft.com/office/drawing/2014/main" val="10001"/>
                  </a:ext>
                </a:extLst>
              </a:tr>
              <a:tr h="1314411">
                <a:tc>
                  <a:txBody>
                    <a:bodyPr/>
                    <a:lstStyle/>
                    <a:p>
                      <a:pPr algn="ctr"/>
                      <a:r>
                        <a:rPr lang="en-US" sz="2000" dirty="0"/>
                        <a:t>1</a:t>
                      </a:r>
                      <a:r>
                        <a:rPr lang="en-US" sz="2000" baseline="30000" dirty="0"/>
                        <a:t>st</a:t>
                      </a:r>
                      <a:r>
                        <a:rPr lang="en-US" sz="2000" dirty="0"/>
                        <a:t> – 12</a:t>
                      </a:r>
                      <a:r>
                        <a:rPr lang="en-US" sz="2000" baseline="30000" dirty="0"/>
                        <a:t>th</a:t>
                      </a:r>
                      <a:r>
                        <a:rPr lang="en-US" sz="2000" dirty="0"/>
                        <a:t> grade</a:t>
                      </a:r>
                    </a:p>
                  </a:txBody>
                  <a:tcPr anchor="ctr">
                    <a:solidFill>
                      <a:srgbClr val="E6EDF8"/>
                    </a:solidFill>
                  </a:tcPr>
                </a:tc>
                <a:tc>
                  <a:txBody>
                    <a:bodyPr/>
                    <a:lstStyle/>
                    <a:p>
                      <a:pPr algn="ctr"/>
                      <a:r>
                        <a:rPr lang="en-US" sz="2000" dirty="0"/>
                        <a:t>Each eye must see at least the 20/30 line. </a:t>
                      </a:r>
                    </a:p>
                  </a:txBody>
                  <a:tcPr anchor="ctr">
                    <a:solidFill>
                      <a:srgbClr val="E6EDF8"/>
                    </a:solidFill>
                  </a:tcPr>
                </a:tc>
                <a:extLst>
                  <a:ext uri="{0D108BD9-81ED-4DB2-BD59-A6C34878D82A}">
                    <a16:rowId xmlns:a16="http://schemas.microsoft.com/office/drawing/2014/main" val="10002"/>
                  </a:ext>
                </a:extLst>
              </a:tr>
            </a:tbl>
          </a:graphicData>
        </a:graphic>
      </p:graphicFrame>
      <p:sp>
        <p:nvSpPr>
          <p:cNvPr id="7" name="Text Placeholder 4">
            <a:extLst>
              <a:ext uri="{FF2B5EF4-FFF2-40B4-BE49-F238E27FC236}">
                <a16:creationId xmlns:a16="http://schemas.microsoft.com/office/drawing/2014/main" id="{4A57BDB8-CCAE-DE4E-9AF0-A0FE3D7CB420}"/>
              </a:ext>
            </a:extLst>
          </p:cNvPr>
          <p:cNvSpPr txBox="1">
            <a:spLocks/>
          </p:cNvSpPr>
          <p:nvPr/>
        </p:nvSpPr>
        <p:spPr>
          <a:xfrm>
            <a:off x="2590800" y="6172199"/>
            <a:ext cx="3319542" cy="369332"/>
          </a:xfrm>
          <a:prstGeom prst="rect">
            <a:avLst/>
          </a:prstGeom>
          <a:noFill/>
        </p:spPr>
        <p:txBody>
          <a:bodyPr wrap="square" rtlCol="0">
            <a:sp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dirty="0"/>
              <a:t>Vision Screening Manual page 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005681" y="4495800"/>
            <a:ext cx="2713038" cy="1447800"/>
          </a:xfrm>
        </p:spPr>
        <p:txBody>
          <a:bodyPr rtlCol="0">
            <a:normAutofit lnSpcReduction="10000"/>
          </a:bodyPr>
          <a:lstStyle/>
          <a:p>
            <a:pPr eaLnBrk="1" fontAlgn="auto" hangingPunct="1">
              <a:spcAft>
                <a:spcPts val="0"/>
              </a:spcAft>
              <a:buFont typeface="Wingdings 3" charset="2"/>
              <a:buNone/>
              <a:defRPr/>
            </a:pPr>
            <a:r>
              <a:rPr lang="en-US" sz="3200" dirty="0">
                <a:latin typeface="Baskerville Old Face" panose="02020602080505020303" pitchFamily="18" charset="0"/>
              </a:rPr>
              <a:t>Refer if there is a two-line difference</a:t>
            </a:r>
          </a:p>
          <a:p>
            <a:pPr eaLnBrk="1" fontAlgn="auto" hangingPunct="1">
              <a:spcAft>
                <a:spcPts val="0"/>
              </a:spcAft>
              <a:buFont typeface="Wingdings 3" charset="2"/>
              <a:buNone/>
              <a:defRPr/>
            </a:pPr>
            <a:endParaRPr lang="en-US" sz="1800" dirty="0"/>
          </a:p>
        </p:txBody>
      </p:sp>
      <p:sp>
        <p:nvSpPr>
          <p:cNvPr id="38914" name="Title 1"/>
          <p:cNvSpPr>
            <a:spLocks noGrp="1"/>
          </p:cNvSpPr>
          <p:nvPr>
            <p:ph type="title"/>
          </p:nvPr>
        </p:nvSpPr>
        <p:spPr>
          <a:xfrm>
            <a:off x="762000" y="415290"/>
            <a:ext cx="3200400" cy="2632710"/>
          </a:xfrm>
        </p:spPr>
        <p:txBody>
          <a:bodyPr>
            <a:normAutofit fontScale="90000"/>
          </a:bodyPr>
          <a:lstStyle/>
          <a:p>
            <a:pPr eaLnBrk="1" hangingPunct="1"/>
            <a:br>
              <a:rPr lang="en-US" altLang="en-US" sz="3600" dirty="0"/>
            </a:br>
            <a:br>
              <a:rPr lang="en-US" altLang="en-US" sz="3600" dirty="0"/>
            </a:br>
            <a:br>
              <a:rPr lang="en-US" altLang="en-US" sz="3600" dirty="0"/>
            </a:br>
            <a:r>
              <a:rPr lang="en-US" altLang="en-US" sz="3600" dirty="0">
                <a:latin typeface="Montserrat ExtraBold" panose="00000900000000000000" pitchFamily="2" charset="0"/>
              </a:rPr>
              <a:t>Distance </a:t>
            </a:r>
            <a:br>
              <a:rPr lang="en-US" altLang="en-US" sz="3600" dirty="0">
                <a:latin typeface="Montserrat ExtraBold" panose="00000900000000000000" pitchFamily="2" charset="0"/>
              </a:rPr>
            </a:br>
            <a:r>
              <a:rPr lang="en-US" altLang="en-US" sz="3600" dirty="0">
                <a:latin typeface="Montserrat ExtraBold" panose="00000900000000000000" pitchFamily="2" charset="0"/>
              </a:rPr>
              <a:t>Visual</a:t>
            </a:r>
            <a:br>
              <a:rPr lang="en-US" altLang="en-US" sz="3600" dirty="0">
                <a:latin typeface="Montserrat ExtraBold" panose="00000900000000000000" pitchFamily="2" charset="0"/>
              </a:rPr>
            </a:br>
            <a:r>
              <a:rPr lang="en-US" altLang="en-US" sz="3600" dirty="0">
                <a:latin typeface="Montserrat ExtraBold" panose="00000900000000000000" pitchFamily="2" charset="0"/>
              </a:rPr>
              <a:t>Acuity </a:t>
            </a:r>
            <a:br>
              <a:rPr lang="en-US" altLang="en-US" sz="3600" dirty="0">
                <a:latin typeface="Baskerville Old Face" panose="02020602080505020303" pitchFamily="18" charset="0"/>
              </a:rPr>
            </a:br>
            <a:br>
              <a:rPr lang="en-US" altLang="en-US" sz="2800" dirty="0">
                <a:latin typeface="Baskerville Old Face" panose="02020602080505020303" pitchFamily="18" charset="0"/>
              </a:rPr>
            </a:br>
            <a:r>
              <a:rPr lang="en-US" altLang="en-US" sz="2200" dirty="0">
                <a:latin typeface="Montserrat Medium" panose="00000600000000000000" pitchFamily="2" charset="0"/>
              </a:rPr>
              <a:t>Referral Criteria </a:t>
            </a:r>
            <a:br>
              <a:rPr lang="en-US" altLang="en-US" sz="1800" dirty="0"/>
            </a:br>
            <a:br>
              <a:rPr lang="en-US" altLang="en-US" sz="1800" dirty="0"/>
            </a:br>
            <a:br>
              <a:rPr lang="en-US" altLang="en-US" sz="1800" dirty="0"/>
            </a:br>
            <a:br>
              <a:rPr lang="en-US" altLang="en-US" sz="1800" dirty="0"/>
            </a:br>
            <a:r>
              <a:rPr lang="en-US" altLang="en-US" sz="3100" b="1" i="1" dirty="0">
                <a:solidFill>
                  <a:srgbClr val="C00000"/>
                </a:solidFill>
              </a:rPr>
              <a:t>Important Exception</a:t>
            </a:r>
            <a:endParaRPr lang="en-US" altLang="en-US" sz="1800" b="1" i="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8672812"/>
              </p:ext>
            </p:extLst>
          </p:nvPr>
        </p:nvGraphicFramePr>
        <p:xfrm>
          <a:off x="4800600" y="1447800"/>
          <a:ext cx="4190999" cy="3352801"/>
        </p:xfrm>
        <a:graphic>
          <a:graphicData uri="http://schemas.openxmlformats.org/drawingml/2006/table">
            <a:tbl>
              <a:tblPr firstRow="1" bandRow="1">
                <a:tableStyleId>{5C22544A-7EE6-4342-B048-85BDC9FD1C3A}</a:tableStyleId>
              </a:tblPr>
              <a:tblGrid>
                <a:gridCol w="1522775">
                  <a:extLst>
                    <a:ext uri="{9D8B030D-6E8A-4147-A177-3AD203B41FA5}">
                      <a16:colId xmlns:a16="http://schemas.microsoft.com/office/drawing/2014/main" val="20000"/>
                    </a:ext>
                  </a:extLst>
                </a:gridCol>
                <a:gridCol w="1522775">
                  <a:extLst>
                    <a:ext uri="{9D8B030D-6E8A-4147-A177-3AD203B41FA5}">
                      <a16:colId xmlns:a16="http://schemas.microsoft.com/office/drawing/2014/main" val="20001"/>
                    </a:ext>
                  </a:extLst>
                </a:gridCol>
                <a:gridCol w="1145449">
                  <a:extLst>
                    <a:ext uri="{9D8B030D-6E8A-4147-A177-3AD203B41FA5}">
                      <a16:colId xmlns:a16="http://schemas.microsoft.com/office/drawing/2014/main" val="20002"/>
                    </a:ext>
                  </a:extLst>
                </a:gridCol>
              </a:tblGrid>
              <a:tr h="537546">
                <a:tc>
                  <a:txBody>
                    <a:bodyPr/>
                    <a:lstStyle/>
                    <a:p>
                      <a:pPr algn="ctr"/>
                      <a:r>
                        <a:rPr lang="en-US" sz="1600" dirty="0"/>
                        <a:t>One Eye</a:t>
                      </a:r>
                    </a:p>
                  </a:txBody>
                  <a:tcPr marL="59276" marR="59276" marT="45712" marB="45712" anchor="ctr">
                    <a:solidFill>
                      <a:srgbClr val="0070C0"/>
                    </a:solidFill>
                  </a:tcPr>
                </a:tc>
                <a:tc>
                  <a:txBody>
                    <a:bodyPr/>
                    <a:lstStyle/>
                    <a:p>
                      <a:pPr algn="ctr"/>
                      <a:r>
                        <a:rPr lang="en-US" sz="1600" dirty="0"/>
                        <a:t>Other Eye</a:t>
                      </a:r>
                    </a:p>
                  </a:txBody>
                  <a:tcPr marL="59276" marR="59276" marT="45712" marB="45712" anchor="ctr">
                    <a:solidFill>
                      <a:srgbClr val="0070C0"/>
                    </a:solidFill>
                  </a:tcPr>
                </a:tc>
                <a:tc>
                  <a:txBody>
                    <a:bodyPr/>
                    <a:lstStyle/>
                    <a:p>
                      <a:pPr algn="ctr"/>
                      <a:r>
                        <a:rPr lang="en-US" sz="1600" dirty="0"/>
                        <a:t>Results</a:t>
                      </a:r>
                    </a:p>
                  </a:txBody>
                  <a:tcPr marL="59276" marR="59276" marT="45712" marB="45712" anchor="ctr">
                    <a:solidFill>
                      <a:srgbClr val="0070C0"/>
                    </a:solidFill>
                  </a:tcPr>
                </a:tc>
                <a:extLst>
                  <a:ext uri="{0D108BD9-81ED-4DB2-BD59-A6C34878D82A}">
                    <a16:rowId xmlns:a16="http://schemas.microsoft.com/office/drawing/2014/main" val="10000"/>
                  </a:ext>
                </a:extLst>
              </a:tr>
              <a:tr h="537546">
                <a:tc>
                  <a:txBody>
                    <a:bodyPr/>
                    <a:lstStyle/>
                    <a:p>
                      <a:pPr algn="ctr"/>
                      <a:r>
                        <a:rPr lang="en-US" sz="1600" dirty="0"/>
                        <a:t>20/20</a:t>
                      </a:r>
                    </a:p>
                  </a:txBody>
                  <a:tcPr marL="59276" marR="59276" marT="45712" marB="45712" anchor="ctr">
                    <a:solidFill>
                      <a:srgbClr val="C5D6F2"/>
                    </a:solidFill>
                  </a:tcPr>
                </a:tc>
                <a:tc>
                  <a:txBody>
                    <a:bodyPr/>
                    <a:lstStyle/>
                    <a:p>
                      <a:pPr algn="ctr"/>
                      <a:r>
                        <a:rPr lang="en-US" sz="1600" dirty="0"/>
                        <a:t>20/20</a:t>
                      </a:r>
                    </a:p>
                  </a:txBody>
                  <a:tcPr marL="59276" marR="59276" marT="45712" marB="45712" anchor="ctr">
                    <a:solidFill>
                      <a:srgbClr val="C5D6F2"/>
                    </a:solidFill>
                  </a:tcPr>
                </a:tc>
                <a:tc>
                  <a:txBody>
                    <a:bodyPr/>
                    <a:lstStyle/>
                    <a:p>
                      <a:pPr algn="ctr"/>
                      <a:r>
                        <a:rPr lang="en-US" sz="1600" dirty="0"/>
                        <a:t>Pass</a:t>
                      </a:r>
                    </a:p>
                  </a:txBody>
                  <a:tcPr marL="59276" marR="59276" marT="45712" marB="45712" anchor="ctr">
                    <a:solidFill>
                      <a:srgbClr val="C5D6F2"/>
                    </a:solidFill>
                  </a:tcPr>
                </a:tc>
                <a:extLst>
                  <a:ext uri="{0D108BD9-81ED-4DB2-BD59-A6C34878D82A}">
                    <a16:rowId xmlns:a16="http://schemas.microsoft.com/office/drawing/2014/main" val="10001"/>
                  </a:ext>
                </a:extLst>
              </a:tr>
              <a:tr h="537546">
                <a:tc>
                  <a:txBody>
                    <a:bodyPr/>
                    <a:lstStyle/>
                    <a:p>
                      <a:pPr algn="ctr"/>
                      <a:r>
                        <a:rPr lang="en-US" sz="1600" dirty="0"/>
                        <a:t>20/25</a:t>
                      </a:r>
                    </a:p>
                  </a:txBody>
                  <a:tcPr marL="59276" marR="59276" marT="45712" marB="45712" anchor="ctr">
                    <a:solidFill>
                      <a:srgbClr val="E6EDF8"/>
                    </a:solidFill>
                  </a:tcPr>
                </a:tc>
                <a:tc>
                  <a:txBody>
                    <a:bodyPr/>
                    <a:lstStyle/>
                    <a:p>
                      <a:pPr algn="ctr"/>
                      <a:r>
                        <a:rPr lang="en-US" sz="1600" dirty="0"/>
                        <a:t>20/25</a:t>
                      </a:r>
                    </a:p>
                  </a:txBody>
                  <a:tcPr marL="59276" marR="59276" marT="45712" marB="45712" anchor="ctr">
                    <a:solidFill>
                      <a:srgbClr val="E6EDF8"/>
                    </a:solidFill>
                  </a:tcPr>
                </a:tc>
                <a:tc>
                  <a:txBody>
                    <a:bodyPr/>
                    <a:lstStyle/>
                    <a:p>
                      <a:pPr algn="ctr"/>
                      <a:r>
                        <a:rPr lang="en-US" sz="1600" dirty="0"/>
                        <a:t>Pass</a:t>
                      </a:r>
                    </a:p>
                  </a:txBody>
                  <a:tcPr marL="59276" marR="59276" marT="45712" marB="45712" anchor="ctr">
                    <a:solidFill>
                      <a:srgbClr val="E6EDF8"/>
                    </a:solidFill>
                  </a:tcPr>
                </a:tc>
                <a:extLst>
                  <a:ext uri="{0D108BD9-81ED-4DB2-BD59-A6C34878D82A}">
                    <a16:rowId xmlns:a16="http://schemas.microsoft.com/office/drawing/2014/main" val="10002"/>
                  </a:ext>
                </a:extLst>
              </a:tr>
              <a:tr h="537546">
                <a:tc>
                  <a:txBody>
                    <a:bodyPr/>
                    <a:lstStyle/>
                    <a:p>
                      <a:pPr algn="ctr"/>
                      <a:r>
                        <a:rPr lang="en-US" sz="1600" dirty="0"/>
                        <a:t>20/30</a:t>
                      </a:r>
                    </a:p>
                  </a:txBody>
                  <a:tcPr marL="59276" marR="59276" marT="45712" marB="45712" anchor="ctr">
                    <a:solidFill>
                      <a:srgbClr val="C5D6F2"/>
                    </a:solidFill>
                  </a:tcPr>
                </a:tc>
                <a:tc>
                  <a:txBody>
                    <a:bodyPr/>
                    <a:lstStyle/>
                    <a:p>
                      <a:pPr algn="ctr"/>
                      <a:r>
                        <a:rPr lang="en-US" sz="1600" dirty="0"/>
                        <a:t>20/30</a:t>
                      </a:r>
                    </a:p>
                  </a:txBody>
                  <a:tcPr marL="59276" marR="59276" marT="45712" marB="45712" anchor="ctr">
                    <a:solidFill>
                      <a:srgbClr val="C5D6F2"/>
                    </a:solidFill>
                  </a:tcPr>
                </a:tc>
                <a:tc>
                  <a:txBody>
                    <a:bodyPr/>
                    <a:lstStyle/>
                    <a:p>
                      <a:pPr algn="ctr"/>
                      <a:r>
                        <a:rPr lang="en-US" sz="1600" dirty="0"/>
                        <a:t>Pass</a:t>
                      </a:r>
                    </a:p>
                  </a:txBody>
                  <a:tcPr marL="59276" marR="59276" marT="45712" marB="45712" anchor="ctr">
                    <a:solidFill>
                      <a:srgbClr val="C5D6F2"/>
                    </a:solidFill>
                  </a:tcPr>
                </a:tc>
                <a:extLst>
                  <a:ext uri="{0D108BD9-81ED-4DB2-BD59-A6C34878D82A}">
                    <a16:rowId xmlns:a16="http://schemas.microsoft.com/office/drawing/2014/main" val="10003"/>
                  </a:ext>
                </a:extLst>
              </a:tr>
              <a:tr h="537546">
                <a:tc>
                  <a:txBody>
                    <a:bodyPr/>
                    <a:lstStyle/>
                    <a:p>
                      <a:pPr algn="ctr"/>
                      <a:r>
                        <a:rPr lang="en-US" sz="1600" dirty="0"/>
                        <a:t>20/20</a:t>
                      </a:r>
                    </a:p>
                  </a:txBody>
                  <a:tcPr marL="59276" marR="59276" marT="45712" marB="45712" anchor="ctr">
                    <a:solidFill>
                      <a:srgbClr val="E6EDF8"/>
                    </a:solidFill>
                  </a:tcPr>
                </a:tc>
                <a:tc>
                  <a:txBody>
                    <a:bodyPr/>
                    <a:lstStyle/>
                    <a:p>
                      <a:pPr algn="ctr"/>
                      <a:r>
                        <a:rPr lang="en-US" sz="1600" dirty="0"/>
                        <a:t>20/25</a:t>
                      </a:r>
                    </a:p>
                  </a:txBody>
                  <a:tcPr marL="59276" marR="59276" marT="45712" marB="45712" anchor="ctr">
                    <a:solidFill>
                      <a:srgbClr val="E6EDF8"/>
                    </a:solidFill>
                  </a:tcPr>
                </a:tc>
                <a:tc>
                  <a:txBody>
                    <a:bodyPr/>
                    <a:lstStyle/>
                    <a:p>
                      <a:pPr algn="ctr"/>
                      <a:r>
                        <a:rPr lang="en-US" sz="1600" dirty="0"/>
                        <a:t>Pass</a:t>
                      </a:r>
                    </a:p>
                  </a:txBody>
                  <a:tcPr marL="59276" marR="59276" marT="45712" marB="45712" anchor="ctr">
                    <a:solidFill>
                      <a:srgbClr val="E6EDF8"/>
                    </a:solidFill>
                  </a:tcPr>
                </a:tc>
                <a:extLst>
                  <a:ext uri="{0D108BD9-81ED-4DB2-BD59-A6C34878D82A}">
                    <a16:rowId xmlns:a16="http://schemas.microsoft.com/office/drawing/2014/main" val="10004"/>
                  </a:ext>
                </a:extLst>
              </a:tr>
              <a:tr h="665071">
                <a:tc>
                  <a:txBody>
                    <a:bodyPr/>
                    <a:lstStyle/>
                    <a:p>
                      <a:pPr algn="ctr"/>
                      <a:r>
                        <a:rPr lang="en-US" sz="1600" dirty="0"/>
                        <a:t>20/20</a:t>
                      </a:r>
                    </a:p>
                  </a:txBody>
                  <a:tcPr marL="59276" marR="59276" marT="45712" marB="45712" anchor="ctr">
                    <a:solidFill>
                      <a:srgbClr val="C5D6F2"/>
                    </a:solidFill>
                  </a:tcPr>
                </a:tc>
                <a:tc>
                  <a:txBody>
                    <a:bodyPr/>
                    <a:lstStyle/>
                    <a:p>
                      <a:pPr algn="ctr"/>
                      <a:r>
                        <a:rPr lang="en-US" sz="1600" dirty="0"/>
                        <a:t>20/30</a:t>
                      </a:r>
                    </a:p>
                  </a:txBody>
                  <a:tcPr marL="59276" marR="59276" marT="45712" marB="45712" anchor="ctr">
                    <a:solidFill>
                      <a:srgbClr val="C5D6F2"/>
                    </a:solidFill>
                  </a:tcPr>
                </a:tc>
                <a:tc>
                  <a:txBody>
                    <a:bodyPr/>
                    <a:lstStyle/>
                    <a:p>
                      <a:pPr algn="ctr"/>
                      <a:r>
                        <a:rPr lang="en-US" sz="1200" dirty="0"/>
                        <a:t>Refer – 2 line difference</a:t>
                      </a:r>
                    </a:p>
                  </a:txBody>
                  <a:tcPr marL="59276" marR="59276" marT="45712" marB="45712" anchor="ctr">
                    <a:solidFill>
                      <a:srgbClr val="C5D6F2"/>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0" y="457200"/>
            <a:ext cx="2970213" cy="2181225"/>
          </a:xfrm>
          <a:prstGeom prst="rect">
            <a:avLst/>
          </a:prstGeom>
        </p:spPr>
        <p:txBody>
          <a:bodyPr rtlCol="0">
            <a:noAutofit/>
          </a:bodyPr>
          <a:lstStyle/>
          <a:p>
            <a:pPr eaLnBrk="1" fontAlgn="auto" hangingPunct="1">
              <a:spcAft>
                <a:spcPts val="0"/>
              </a:spcAft>
              <a:defRPr/>
            </a:pPr>
            <a:r>
              <a:rPr lang="en-US" altLang="en-US" sz="3600" dirty="0"/>
              <a:t>Near Visual </a:t>
            </a:r>
            <a:br>
              <a:rPr lang="en-US" altLang="en-US" sz="3600" dirty="0"/>
            </a:br>
            <a:r>
              <a:rPr lang="en-US" altLang="en-US" sz="3600" dirty="0"/>
              <a:t>Acuity Screening</a:t>
            </a:r>
          </a:p>
        </p:txBody>
      </p:sp>
      <p:sp>
        <p:nvSpPr>
          <p:cNvPr id="3" name="Content Placeholder 2"/>
          <p:cNvSpPr>
            <a:spLocks noGrp="1"/>
          </p:cNvSpPr>
          <p:nvPr>
            <p:ph idx="4294967295"/>
          </p:nvPr>
        </p:nvSpPr>
        <p:spPr>
          <a:xfrm>
            <a:off x="5105400" y="323850"/>
            <a:ext cx="4038600" cy="6172200"/>
          </a:xfrm>
          <a:prstGeom prst="rect">
            <a:avLst/>
          </a:prstGeom>
        </p:spPr>
        <p:txBody>
          <a:bodyPr rtlCol="0">
            <a:normAutofit fontScale="92500" lnSpcReduction="10000"/>
          </a:bodyPr>
          <a:lstStyle/>
          <a:p>
            <a:pPr marL="0" indent="0" eaLnBrk="1" fontAlgn="auto" hangingPunct="1">
              <a:spcAft>
                <a:spcPts val="0"/>
              </a:spcAft>
              <a:buNone/>
              <a:defRPr/>
            </a:pPr>
            <a:r>
              <a:rPr lang="en-US" sz="2600" b="1" dirty="0">
                <a:solidFill>
                  <a:schemeClr val="tx1">
                    <a:lumMod val="75000"/>
                    <a:lumOff val="25000"/>
                  </a:schemeClr>
                </a:solidFill>
                <a:latin typeface="Baskerville Old Face" panose="02020602080505020303" pitchFamily="18" charset="0"/>
              </a:rPr>
              <a:t>Purpose</a:t>
            </a:r>
          </a:p>
          <a:p>
            <a:pPr marL="402336" eaLnBrk="1" fontAlgn="auto" hangingPunct="1">
              <a:spcAft>
                <a:spcPts val="0"/>
              </a:spcAft>
              <a:buFont typeface="Wingdings" panose="05000000000000000000" pitchFamily="2" charset="2"/>
              <a:buChar char="§"/>
              <a:defRPr/>
            </a:pPr>
            <a:r>
              <a:rPr lang="en-US" sz="2300" dirty="0">
                <a:solidFill>
                  <a:schemeClr val="tx1">
                    <a:lumMod val="75000"/>
                    <a:lumOff val="25000"/>
                  </a:schemeClr>
                </a:solidFill>
                <a:latin typeface="Baskerville Old Face" panose="02020602080505020303" pitchFamily="18" charset="0"/>
              </a:rPr>
              <a:t>Screen for near visual acuity</a:t>
            </a:r>
            <a:endParaRPr lang="en-US" sz="700" dirty="0">
              <a:solidFill>
                <a:schemeClr val="tx1">
                  <a:lumMod val="75000"/>
                  <a:lumOff val="25000"/>
                </a:schemeClr>
              </a:solidFill>
              <a:latin typeface="Baskerville Old Face" panose="02020602080505020303" pitchFamily="18" charset="0"/>
            </a:endParaRPr>
          </a:p>
          <a:p>
            <a:pPr marL="402336" eaLnBrk="1" fontAlgn="auto" hangingPunct="1">
              <a:spcAft>
                <a:spcPts val="0"/>
              </a:spcAft>
              <a:buFont typeface="Wingdings" panose="05000000000000000000" pitchFamily="2" charset="2"/>
              <a:buChar char="§"/>
              <a:defRPr/>
            </a:pPr>
            <a:r>
              <a:rPr lang="en-US" sz="2300" dirty="0">
                <a:solidFill>
                  <a:schemeClr val="tx1">
                    <a:lumMod val="75000"/>
                    <a:lumOff val="25000"/>
                  </a:schemeClr>
                </a:solidFill>
                <a:latin typeface="Baskerville Old Face" panose="02020602080505020303" pitchFamily="18" charset="0"/>
              </a:rPr>
              <a:t>Detect excessive hyperopia (farsightedness) </a:t>
            </a:r>
          </a:p>
          <a:p>
            <a:pPr marL="0" indent="0" eaLnBrk="1" fontAlgn="auto" hangingPunct="1">
              <a:spcAft>
                <a:spcPts val="0"/>
              </a:spcAft>
              <a:buNone/>
              <a:defRPr/>
            </a:pPr>
            <a:r>
              <a:rPr lang="en-US" sz="2600" b="1" dirty="0">
                <a:solidFill>
                  <a:schemeClr val="tx1">
                    <a:lumMod val="75000"/>
                    <a:lumOff val="25000"/>
                  </a:schemeClr>
                </a:solidFill>
                <a:latin typeface="Baskerville Old Face" panose="02020602080505020303" pitchFamily="18" charset="0"/>
              </a:rPr>
              <a:t>Equipment</a:t>
            </a:r>
          </a:p>
          <a:p>
            <a:pPr marL="402336" eaLnBrk="1" fontAlgn="auto" hangingPunct="1">
              <a:spcAft>
                <a:spcPts val="0"/>
              </a:spcAft>
              <a:buFont typeface="Wingdings" panose="05000000000000000000" pitchFamily="2" charset="2"/>
              <a:buChar char="§"/>
              <a:defRPr/>
            </a:pPr>
            <a:r>
              <a:rPr lang="en-US" sz="2300" dirty="0">
                <a:solidFill>
                  <a:schemeClr val="tx1">
                    <a:lumMod val="75000"/>
                    <a:lumOff val="25000"/>
                  </a:schemeClr>
                </a:solidFill>
                <a:latin typeface="Baskerville Old Face" panose="02020602080505020303" pitchFamily="18" charset="0"/>
              </a:rPr>
              <a:t>Near vision chart chosen according to student’s developmental level (should include 20/25 line)</a:t>
            </a:r>
          </a:p>
          <a:p>
            <a:pPr marL="402336" eaLnBrk="1" fontAlgn="auto" hangingPunct="1">
              <a:spcAft>
                <a:spcPts val="0"/>
              </a:spcAft>
              <a:buFont typeface="Wingdings" panose="05000000000000000000" pitchFamily="2" charset="2"/>
              <a:buChar char="§"/>
              <a:defRPr/>
            </a:pPr>
            <a:r>
              <a:rPr lang="en-US" sz="2300" dirty="0" err="1">
                <a:solidFill>
                  <a:schemeClr val="tx1">
                    <a:lumMod val="75000"/>
                    <a:lumOff val="25000"/>
                  </a:schemeClr>
                </a:solidFill>
                <a:latin typeface="Baskerville Old Face" panose="02020602080505020303" pitchFamily="18" charset="0"/>
              </a:rPr>
              <a:t>Occluder</a:t>
            </a:r>
            <a:r>
              <a:rPr lang="en-US" sz="2300" dirty="0">
                <a:solidFill>
                  <a:schemeClr val="tx1">
                    <a:lumMod val="75000"/>
                    <a:lumOff val="25000"/>
                  </a:schemeClr>
                </a:solidFill>
                <a:latin typeface="Baskerville Old Face" panose="02020602080505020303" pitchFamily="18" charset="0"/>
              </a:rPr>
              <a:t> (e.g., paper cup, paper patch, palm of hand with tissue)</a:t>
            </a:r>
          </a:p>
          <a:p>
            <a:pPr marL="402336" eaLnBrk="1" fontAlgn="auto" hangingPunct="1">
              <a:spcAft>
                <a:spcPts val="0"/>
              </a:spcAft>
              <a:buFont typeface="Wingdings" panose="05000000000000000000" pitchFamily="2" charset="2"/>
              <a:buChar char="§"/>
              <a:defRPr/>
            </a:pPr>
            <a:r>
              <a:rPr lang="en-US" sz="2300" dirty="0">
                <a:solidFill>
                  <a:schemeClr val="tx1">
                    <a:lumMod val="75000"/>
                    <a:lumOff val="25000"/>
                  </a:schemeClr>
                </a:solidFill>
                <a:latin typeface="Baskerville Old Face" panose="02020602080505020303" pitchFamily="18" charset="0"/>
              </a:rPr>
              <a:t>Antibacterial wipes</a:t>
            </a:r>
          </a:p>
          <a:p>
            <a:pPr marL="0" indent="0" eaLnBrk="1" fontAlgn="auto" hangingPunct="1">
              <a:spcAft>
                <a:spcPts val="0"/>
              </a:spcAft>
              <a:buNone/>
              <a:defRPr/>
            </a:pPr>
            <a:r>
              <a:rPr lang="en-US" sz="2600" b="1" dirty="0">
                <a:solidFill>
                  <a:schemeClr val="tx1">
                    <a:lumMod val="75000"/>
                    <a:lumOff val="25000"/>
                  </a:schemeClr>
                </a:solidFill>
                <a:latin typeface="Baskerville Old Face" panose="02020602080505020303" pitchFamily="18" charset="0"/>
              </a:rPr>
              <a:t>Location</a:t>
            </a:r>
          </a:p>
          <a:p>
            <a:pPr marL="402336" eaLnBrk="1" fontAlgn="auto" hangingPunct="1">
              <a:spcAft>
                <a:spcPts val="0"/>
              </a:spcAft>
              <a:buFont typeface="Wingdings" panose="05000000000000000000" pitchFamily="2" charset="2"/>
              <a:buChar char="§"/>
              <a:defRPr/>
            </a:pPr>
            <a:r>
              <a:rPr lang="en-US" sz="2300" dirty="0">
                <a:solidFill>
                  <a:schemeClr val="tx1">
                    <a:lumMod val="75000"/>
                    <a:lumOff val="25000"/>
                  </a:schemeClr>
                </a:solidFill>
                <a:latin typeface="Baskerville Old Face" panose="02020602080505020303" pitchFamily="18" charset="0"/>
              </a:rPr>
              <a:t>Quiet and no distractions</a:t>
            </a:r>
          </a:p>
          <a:p>
            <a:pPr marL="402336" eaLnBrk="1" fontAlgn="auto" hangingPunct="1">
              <a:spcAft>
                <a:spcPts val="0"/>
              </a:spcAft>
              <a:buFont typeface="Wingdings" panose="05000000000000000000" pitchFamily="2" charset="2"/>
              <a:buChar char="§"/>
              <a:defRPr/>
            </a:pPr>
            <a:r>
              <a:rPr lang="en-US" sz="2300" dirty="0">
                <a:solidFill>
                  <a:schemeClr val="tx1">
                    <a:lumMod val="75000"/>
                    <a:lumOff val="25000"/>
                  </a:schemeClr>
                </a:solidFill>
                <a:latin typeface="Baskerville Old Face" panose="02020602080505020303" pitchFamily="18" charset="0"/>
              </a:rPr>
              <a:t>Well lit and free from glare</a:t>
            </a:r>
          </a:p>
          <a:p>
            <a:pPr marL="402336" eaLnBrk="1" fontAlgn="auto" hangingPunct="1">
              <a:spcAft>
                <a:spcPts val="0"/>
              </a:spcAft>
              <a:buFont typeface="Wingdings" panose="05000000000000000000" pitchFamily="2" charset="2"/>
              <a:buChar char="§"/>
              <a:defRPr/>
            </a:pPr>
            <a:r>
              <a:rPr lang="en-US" sz="2300" dirty="0">
                <a:solidFill>
                  <a:schemeClr val="tx1">
                    <a:lumMod val="75000"/>
                    <a:lumOff val="25000"/>
                  </a:schemeClr>
                </a:solidFill>
                <a:latin typeface="Baskerville Old Face" panose="02020602080505020303" pitchFamily="18" charset="0"/>
              </a:rPr>
              <a:t>Suggest--minimum of 8-10” between stations if multiple stations</a:t>
            </a:r>
          </a:p>
          <a:p>
            <a:pPr lvl="1" indent="-283464" eaLnBrk="1" fontAlgn="auto" hangingPunct="1">
              <a:spcAft>
                <a:spcPts val="0"/>
              </a:spcAft>
              <a:buFont typeface="Arial" charset="0"/>
              <a:buChar char="–"/>
              <a:defRPr/>
            </a:pPr>
            <a:endParaRPr lang="en-US" sz="2000" dirty="0">
              <a:solidFill>
                <a:schemeClr val="tx1">
                  <a:lumMod val="75000"/>
                  <a:lumOff val="25000"/>
                </a:schemeClr>
              </a:solidFill>
            </a:endParaRPr>
          </a:p>
          <a:p>
            <a:pPr eaLnBrk="1" fontAlgn="auto" hangingPunct="1">
              <a:spcAft>
                <a:spcPts val="0"/>
              </a:spcAft>
              <a:buFont typeface="Arial" charset="0"/>
              <a:buChar char="•"/>
              <a:defRPr/>
            </a:pPr>
            <a:endParaRPr lang="en-US" dirty="0">
              <a:solidFill>
                <a:schemeClr val="tx1">
                  <a:lumMod val="75000"/>
                  <a:lumOff val="25000"/>
                </a:schemeClr>
              </a:solidFill>
            </a:endParaRPr>
          </a:p>
        </p:txBody>
      </p:sp>
      <p:sp>
        <p:nvSpPr>
          <p:cNvPr id="5" name="Text Placeholder 4">
            <a:extLst>
              <a:ext uri="{FF2B5EF4-FFF2-40B4-BE49-F238E27FC236}">
                <a16:creationId xmlns:a16="http://schemas.microsoft.com/office/drawing/2014/main" id="{46BCA19A-6D9C-4F4A-AF05-325AB7F259FF}"/>
              </a:ext>
            </a:extLst>
          </p:cNvPr>
          <p:cNvSpPr txBox="1">
            <a:spLocks noGrp="1"/>
          </p:cNvSpPr>
          <p:nvPr>
            <p:ph type="body" sz="half" idx="4294967295"/>
          </p:nvPr>
        </p:nvSpPr>
        <p:spPr>
          <a:xfrm>
            <a:off x="6415088" y="6324600"/>
            <a:ext cx="2728912" cy="523220"/>
          </a:xfrm>
          <a:prstGeom prst="rect">
            <a:avLst/>
          </a:prstGeom>
          <a:noFill/>
        </p:spPr>
        <p:txBody>
          <a:bodyPr wrap="square" rtlCol="0">
            <a:sp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1400" dirty="0"/>
              <a:t>Vision Screening Manual Page 10</a:t>
            </a:r>
          </a:p>
        </p:txBody>
      </p:sp>
      <p:pic>
        <p:nvPicPr>
          <p:cNvPr id="4" name="Picture 3" descr="A person posing for the camera&#10;&#10;Description automatically generated">
            <a:extLst>
              <a:ext uri="{FF2B5EF4-FFF2-40B4-BE49-F238E27FC236}">
                <a16:creationId xmlns:a16="http://schemas.microsoft.com/office/drawing/2014/main" id="{5CE23E14-EEB8-447C-A739-4E29C3A5D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362200"/>
            <a:ext cx="4648200" cy="3657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991" name="Rectangle 4199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Title 1"/>
          <p:cNvSpPr>
            <a:spLocks noGrp="1"/>
          </p:cNvSpPr>
          <p:nvPr>
            <p:ph type="title" idx="4294967295"/>
          </p:nvPr>
        </p:nvSpPr>
        <p:spPr>
          <a:xfrm>
            <a:off x="429369" y="238539"/>
            <a:ext cx="8263890" cy="1434415"/>
          </a:xfrm>
          <a:prstGeom prst="rect">
            <a:avLst/>
          </a:prstGeom>
        </p:spPr>
        <p:txBody>
          <a:bodyPr vert="horz" lIns="91440" tIns="45720" rIns="91440" bIns="45720" rtlCol="0" anchor="b">
            <a:normAutofit/>
          </a:bodyPr>
          <a:lstStyle/>
          <a:p>
            <a:r>
              <a:rPr lang="en-US" altLang="en-US" sz="4700" dirty="0"/>
              <a:t>Near Visual </a:t>
            </a:r>
            <a:br>
              <a:rPr lang="en-US" altLang="en-US" sz="4700" dirty="0"/>
            </a:br>
            <a:r>
              <a:rPr lang="en-US" altLang="en-US" sz="4700" dirty="0"/>
              <a:t>Acuity Screening</a:t>
            </a:r>
          </a:p>
        </p:txBody>
      </p:sp>
      <p:sp>
        <p:nvSpPr>
          <p:cNvPr id="4199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429369" y="2071316"/>
            <a:ext cx="5035164" cy="4710484"/>
          </a:xfrm>
          <a:prstGeom prst="rect">
            <a:avLst/>
          </a:prstGeom>
        </p:spPr>
        <p:txBody>
          <a:bodyPr vert="horz" lIns="91440" tIns="45720" rIns="91440" bIns="45720" rtlCol="0" anchor="t">
            <a:normAutofit/>
          </a:bodyPr>
          <a:lstStyle/>
          <a:p>
            <a:pPr marL="0" fontAlgn="auto">
              <a:spcAft>
                <a:spcPts val="0"/>
              </a:spcAft>
              <a:defRPr/>
            </a:pPr>
            <a:r>
              <a:rPr lang="en-US" sz="1400" b="1" dirty="0"/>
              <a:t>Procedure</a:t>
            </a:r>
            <a:endParaRPr lang="en-US" sz="1400" dirty="0"/>
          </a:p>
          <a:p>
            <a:pPr marL="516636">
              <a:defRPr/>
            </a:pPr>
            <a:r>
              <a:rPr lang="en-US" sz="1400" dirty="0"/>
              <a:t>Orient student to the screening</a:t>
            </a:r>
          </a:p>
          <a:p>
            <a:pPr marL="516636">
              <a:defRPr/>
            </a:pPr>
            <a:r>
              <a:rPr lang="en-US" sz="1400" dirty="0"/>
              <a:t>Demonstrate use of occlude, chart should be 16-18 inches</a:t>
            </a:r>
          </a:p>
          <a:p>
            <a:pPr marL="516636">
              <a:defRPr/>
            </a:pPr>
            <a:r>
              <a:rPr lang="en-US" sz="1400" dirty="0"/>
              <a:t>Ask if student wears glasses.  If yes, screening should be done with glasses on (be sure to mark the form)</a:t>
            </a:r>
          </a:p>
          <a:p>
            <a:pPr marL="516636">
              <a:defRPr/>
            </a:pPr>
            <a:r>
              <a:rPr lang="en-US" sz="1400" dirty="0"/>
              <a:t>Watch carefully that student is not peeking, tilting head,    squinting or leaning head or torso forward</a:t>
            </a:r>
          </a:p>
          <a:p>
            <a:pPr marL="516636">
              <a:defRPr/>
            </a:pPr>
            <a:r>
              <a:rPr lang="en-US" sz="1400" dirty="0"/>
              <a:t>Begin by screening right eye with left eye occluded</a:t>
            </a:r>
          </a:p>
          <a:p>
            <a:pPr marL="516636">
              <a:defRPr/>
            </a:pPr>
            <a:r>
              <a:rPr lang="en-US" sz="1400" dirty="0"/>
              <a:t>Instruct to keep both eyes open and read the selected letter or line of letters with the uncovered eye.</a:t>
            </a:r>
          </a:p>
          <a:p>
            <a:pPr marL="516636">
              <a:defRPr/>
            </a:pPr>
            <a:r>
              <a:rPr lang="en-US" sz="1400" dirty="0"/>
              <a:t>Begin at 20/50 line and move down to 20/20 line</a:t>
            </a:r>
          </a:p>
          <a:p>
            <a:pPr marL="516636">
              <a:defRPr/>
            </a:pPr>
            <a:r>
              <a:rPr lang="en-US" sz="1400" dirty="0"/>
              <a:t>Ask the student to name or read the letter or symbols on each line as directed. </a:t>
            </a:r>
          </a:p>
          <a:p>
            <a:pPr lvl="1" fontAlgn="auto">
              <a:spcAft>
                <a:spcPts val="0"/>
              </a:spcAft>
              <a:defRPr/>
            </a:pPr>
            <a:endParaRPr lang="en-US" sz="1300" dirty="0"/>
          </a:p>
          <a:p>
            <a:pPr lvl="1" fontAlgn="auto">
              <a:spcAft>
                <a:spcPts val="0"/>
              </a:spcAft>
              <a:defRPr/>
            </a:pPr>
            <a:endParaRPr lang="en-US" sz="1300" dirty="0"/>
          </a:p>
        </p:txBody>
      </p:sp>
      <p:pic>
        <p:nvPicPr>
          <p:cNvPr id="4" name="Picture 3" descr="A girl posing for a picture&#10;&#10;Description automatically generated">
            <a:extLst>
              <a:ext uri="{FF2B5EF4-FFF2-40B4-BE49-F238E27FC236}">
                <a16:creationId xmlns:a16="http://schemas.microsoft.com/office/drawing/2014/main" id="{BEC668B6-8343-4C52-9586-7658D0789124}"/>
              </a:ext>
            </a:extLst>
          </p:cNvPr>
          <p:cNvPicPr>
            <a:picLocks noChangeAspect="1"/>
          </p:cNvPicPr>
          <p:nvPr/>
        </p:nvPicPr>
        <p:blipFill rotWithShape="1">
          <a:blip r:embed="rId2">
            <a:extLst>
              <a:ext uri="{28A0092B-C50C-407E-A947-70E740481C1C}">
                <a14:useLocalDpi xmlns:a14="http://schemas.microsoft.com/office/drawing/2010/main" val="0"/>
              </a:ext>
            </a:extLst>
          </a:blip>
          <a:srcRect l="22268" r="29716" b="-1"/>
          <a:stretch/>
        </p:blipFill>
        <p:spPr>
          <a:xfrm>
            <a:off x="5756743" y="2093976"/>
            <a:ext cx="2955798" cy="409651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991" name="Rectangle 4199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Title 1"/>
          <p:cNvSpPr>
            <a:spLocks noGrp="1"/>
          </p:cNvSpPr>
          <p:nvPr>
            <p:ph type="title" idx="4294967295"/>
          </p:nvPr>
        </p:nvSpPr>
        <p:spPr>
          <a:xfrm>
            <a:off x="429369" y="238539"/>
            <a:ext cx="8263890" cy="1434415"/>
          </a:xfrm>
          <a:prstGeom prst="rect">
            <a:avLst/>
          </a:prstGeom>
        </p:spPr>
        <p:txBody>
          <a:bodyPr vert="horz" lIns="91440" tIns="45720" rIns="91440" bIns="45720" rtlCol="0" anchor="b">
            <a:normAutofit/>
          </a:bodyPr>
          <a:lstStyle/>
          <a:p>
            <a:r>
              <a:rPr lang="en-US" altLang="en-US" sz="4700"/>
              <a:t>Near Visual </a:t>
            </a:r>
            <a:br>
              <a:rPr lang="en-US" altLang="en-US" sz="4700"/>
            </a:br>
            <a:r>
              <a:rPr lang="en-US" altLang="en-US" sz="4700"/>
              <a:t>Acuity Screening</a:t>
            </a:r>
          </a:p>
        </p:txBody>
      </p:sp>
      <p:sp>
        <p:nvSpPr>
          <p:cNvPr id="4199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429369" y="2071316"/>
            <a:ext cx="5035164" cy="4119172"/>
          </a:xfrm>
          <a:prstGeom prst="rect">
            <a:avLst/>
          </a:prstGeom>
        </p:spPr>
        <p:txBody>
          <a:bodyPr vert="horz" lIns="91440" tIns="45720" rIns="91440" bIns="45720" rtlCol="0" anchor="t">
            <a:normAutofit/>
          </a:bodyPr>
          <a:lstStyle/>
          <a:p>
            <a:pPr marL="0">
              <a:defRPr/>
            </a:pPr>
            <a:r>
              <a:rPr lang="en-US" altLang="en-US" sz="1600" b="1" dirty="0"/>
              <a:t>Procedure (cont.)</a:t>
            </a:r>
          </a:p>
          <a:p>
            <a:pPr>
              <a:defRPr/>
            </a:pPr>
            <a:r>
              <a:rPr lang="en-US" altLang="en-US" sz="1600" dirty="0"/>
              <a:t>Move upward if student unable to read 20/50 line</a:t>
            </a:r>
          </a:p>
          <a:p>
            <a:pPr>
              <a:defRPr/>
            </a:pPr>
            <a:r>
              <a:rPr lang="en-US" altLang="en-US" sz="1600" dirty="0"/>
              <a:t>Do not use marking device as pointer to avoid leaving distracting marks on chart</a:t>
            </a:r>
          </a:p>
          <a:p>
            <a:pPr>
              <a:defRPr/>
            </a:pPr>
            <a:r>
              <a:rPr lang="en-US" altLang="en-US" sz="1600" dirty="0"/>
              <a:t>Student must identify or match one more than half of the letters/symbols on a line</a:t>
            </a:r>
          </a:p>
          <a:p>
            <a:pPr>
              <a:defRPr/>
            </a:pPr>
            <a:r>
              <a:rPr lang="en-US" altLang="en-US" sz="1600" dirty="0"/>
              <a:t>Record results including the line number for the last line read correctly with each eye</a:t>
            </a:r>
          </a:p>
          <a:p>
            <a:pPr>
              <a:defRPr/>
            </a:pPr>
            <a:r>
              <a:rPr lang="en-US" altLang="en-US" sz="1600" dirty="0"/>
              <a:t>Repeat procedure for left eye</a:t>
            </a:r>
          </a:p>
          <a:p>
            <a:pPr>
              <a:defRPr/>
            </a:pPr>
            <a:r>
              <a:rPr lang="en-US" altLang="en-US" sz="1600" dirty="0"/>
              <a:t>If student is unsuccessful, he or she should be rescreened within 14-21 days</a:t>
            </a:r>
            <a:endParaRPr lang="en-US" sz="1600" dirty="0"/>
          </a:p>
          <a:p>
            <a:pPr lvl="1" fontAlgn="auto">
              <a:spcAft>
                <a:spcPts val="0"/>
              </a:spcAft>
              <a:defRPr/>
            </a:pPr>
            <a:endParaRPr lang="en-US" sz="1600" dirty="0"/>
          </a:p>
        </p:txBody>
      </p:sp>
      <p:pic>
        <p:nvPicPr>
          <p:cNvPr id="4" name="Picture 3" descr="A girl posing for a picture&#10;&#10;Description automatically generated">
            <a:extLst>
              <a:ext uri="{FF2B5EF4-FFF2-40B4-BE49-F238E27FC236}">
                <a16:creationId xmlns:a16="http://schemas.microsoft.com/office/drawing/2014/main" id="{BEC668B6-8343-4C52-9586-7658D0789124}"/>
              </a:ext>
            </a:extLst>
          </p:cNvPr>
          <p:cNvPicPr>
            <a:picLocks noChangeAspect="1"/>
          </p:cNvPicPr>
          <p:nvPr/>
        </p:nvPicPr>
        <p:blipFill rotWithShape="1">
          <a:blip r:embed="rId2">
            <a:extLst>
              <a:ext uri="{28A0092B-C50C-407E-A947-70E740481C1C}">
                <a14:useLocalDpi xmlns:a14="http://schemas.microsoft.com/office/drawing/2010/main" val="0"/>
              </a:ext>
            </a:extLst>
          </a:blip>
          <a:srcRect l="22268" r="29716" b="-1"/>
          <a:stretch/>
        </p:blipFill>
        <p:spPr>
          <a:xfrm>
            <a:off x="5756743" y="2093976"/>
            <a:ext cx="2955798" cy="4096512"/>
          </a:xfrm>
          <a:prstGeom prst="rect">
            <a:avLst/>
          </a:prstGeom>
        </p:spPr>
      </p:pic>
    </p:spTree>
    <p:extLst>
      <p:ext uri="{BB962C8B-B14F-4D97-AF65-F5344CB8AC3E}">
        <p14:creationId xmlns:p14="http://schemas.microsoft.com/office/powerpoint/2010/main" val="1886840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79425" y="228600"/>
            <a:ext cx="3613150" cy="3409952"/>
          </a:xfrm>
        </p:spPr>
        <p:txBody>
          <a:bodyPr>
            <a:normAutofit fontScale="90000"/>
          </a:bodyPr>
          <a:lstStyle/>
          <a:p>
            <a:pPr eaLnBrk="1" hangingPunct="1"/>
            <a:br>
              <a:rPr lang="en-US" altLang="en-US" sz="3600" dirty="0">
                <a:latin typeface="Baskerville Old Face" panose="02020602080505020303" pitchFamily="18" charset="0"/>
              </a:rPr>
            </a:br>
            <a:br>
              <a:rPr lang="en-US" altLang="en-US" sz="3600" dirty="0">
                <a:latin typeface="Baskerville Old Face" panose="02020602080505020303" pitchFamily="18" charset="0"/>
              </a:rPr>
            </a:br>
            <a:r>
              <a:rPr lang="en-US" altLang="en-US" sz="3600" dirty="0">
                <a:latin typeface="Montserrat ExtraBold" panose="00000900000000000000" pitchFamily="2" charset="0"/>
              </a:rPr>
              <a:t>Near Visual Acuity</a:t>
            </a:r>
            <a:br>
              <a:rPr lang="en-US" altLang="en-US" sz="1600" b="1" dirty="0">
                <a:latin typeface="Montserrat ExtraBold" panose="00000900000000000000" pitchFamily="2" charset="0"/>
              </a:rPr>
            </a:br>
            <a:br>
              <a:rPr lang="en-US" altLang="en-US" sz="1600" b="1" dirty="0">
                <a:latin typeface="Montserrat Medium" panose="00000600000000000000" pitchFamily="2" charset="0"/>
              </a:rPr>
            </a:br>
            <a:r>
              <a:rPr lang="en-US" altLang="en-US" sz="2200" b="1" dirty="0">
                <a:latin typeface="Montserrat Medium" panose="00000600000000000000" pitchFamily="2" charset="0"/>
              </a:rPr>
              <a:t>Referral Criteria</a:t>
            </a:r>
            <a:br>
              <a:rPr lang="en-US" altLang="en-US" sz="1600" b="1" dirty="0">
                <a:latin typeface="Baskerville Old Face" panose="02020602080505020303" pitchFamily="18" charset="0"/>
              </a:rPr>
            </a:br>
            <a:br>
              <a:rPr lang="en-US" altLang="en-US" sz="1600" b="1" dirty="0">
                <a:latin typeface="Baskerville Old Face" panose="02020602080505020303" pitchFamily="18" charset="0"/>
              </a:rPr>
            </a:br>
            <a:br>
              <a:rPr lang="en-US" altLang="en-US" sz="2000" b="1" dirty="0"/>
            </a:br>
            <a:br>
              <a:rPr lang="en-US" altLang="en-US" sz="2000" dirty="0"/>
            </a:br>
            <a:endParaRPr lang="en-US" alt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00323484"/>
              </p:ext>
            </p:extLst>
          </p:nvPr>
        </p:nvGraphicFramePr>
        <p:xfrm>
          <a:off x="5051425" y="804863"/>
          <a:ext cx="3613150" cy="2833689"/>
        </p:xfrm>
        <a:graphic>
          <a:graphicData uri="http://schemas.openxmlformats.org/drawingml/2006/table">
            <a:tbl>
              <a:tblPr firstRow="1" bandRow="1">
                <a:tableStyleId>{5C22544A-7EE6-4342-B048-85BDC9FD1C3A}</a:tableStyleId>
              </a:tblPr>
              <a:tblGrid>
                <a:gridCol w="1430205">
                  <a:extLst>
                    <a:ext uri="{9D8B030D-6E8A-4147-A177-3AD203B41FA5}">
                      <a16:colId xmlns:a16="http://schemas.microsoft.com/office/drawing/2014/main" val="20000"/>
                    </a:ext>
                  </a:extLst>
                </a:gridCol>
                <a:gridCol w="2182945">
                  <a:extLst>
                    <a:ext uri="{9D8B030D-6E8A-4147-A177-3AD203B41FA5}">
                      <a16:colId xmlns:a16="http://schemas.microsoft.com/office/drawing/2014/main" val="20001"/>
                    </a:ext>
                  </a:extLst>
                </a:gridCol>
              </a:tblGrid>
              <a:tr h="821965">
                <a:tc>
                  <a:txBody>
                    <a:bodyPr/>
                    <a:lstStyle/>
                    <a:p>
                      <a:pPr algn="ctr"/>
                      <a:r>
                        <a:rPr lang="en-US" sz="2000" dirty="0"/>
                        <a:t>Grade</a:t>
                      </a:r>
                    </a:p>
                  </a:txBody>
                  <a:tcPr marL="52239" marR="52239" marT="45721" marB="45721" anchor="ctr">
                    <a:solidFill>
                      <a:srgbClr val="0070C0"/>
                    </a:solidFill>
                  </a:tcPr>
                </a:tc>
                <a:tc>
                  <a:txBody>
                    <a:bodyPr/>
                    <a:lstStyle/>
                    <a:p>
                      <a:pPr algn="ctr"/>
                      <a:r>
                        <a:rPr lang="en-US" sz="2000" dirty="0"/>
                        <a:t>Criteria</a:t>
                      </a:r>
                    </a:p>
                  </a:txBody>
                  <a:tcPr marL="52239" marR="52239" marT="45721" marB="45721" anchor="ctr">
                    <a:solidFill>
                      <a:srgbClr val="0070C0"/>
                    </a:solidFill>
                  </a:tcPr>
                </a:tc>
                <a:extLst>
                  <a:ext uri="{0D108BD9-81ED-4DB2-BD59-A6C34878D82A}">
                    <a16:rowId xmlns:a16="http://schemas.microsoft.com/office/drawing/2014/main" val="10000"/>
                  </a:ext>
                </a:extLst>
              </a:tr>
              <a:tr h="1005862">
                <a:tc>
                  <a:txBody>
                    <a:bodyPr/>
                    <a:lstStyle/>
                    <a:p>
                      <a:pPr algn="ctr"/>
                      <a:r>
                        <a:rPr lang="en-US" sz="1600" dirty="0"/>
                        <a:t>Kindergarten</a:t>
                      </a:r>
                    </a:p>
                  </a:txBody>
                  <a:tcPr marL="52239" marR="52239" marT="45721" marB="45721" anchor="ctr">
                    <a:solidFill>
                      <a:srgbClr val="E6EDF8"/>
                    </a:solidFill>
                  </a:tcPr>
                </a:tc>
                <a:tc>
                  <a:txBody>
                    <a:bodyPr/>
                    <a:lstStyle/>
                    <a:p>
                      <a:pPr algn="ctr"/>
                      <a:r>
                        <a:rPr lang="en-US" sz="2000" dirty="0"/>
                        <a:t>Each eye must see at least the 20/40</a:t>
                      </a:r>
                      <a:r>
                        <a:rPr lang="en-US" sz="2000" baseline="0" dirty="0"/>
                        <a:t> line. </a:t>
                      </a:r>
                      <a:endParaRPr lang="en-US" sz="2000" dirty="0"/>
                    </a:p>
                  </a:txBody>
                  <a:tcPr marL="52239" marR="52239" marT="45721" marB="45721" anchor="ctr">
                    <a:solidFill>
                      <a:srgbClr val="E6EDF8"/>
                    </a:solidFill>
                  </a:tcPr>
                </a:tc>
                <a:extLst>
                  <a:ext uri="{0D108BD9-81ED-4DB2-BD59-A6C34878D82A}">
                    <a16:rowId xmlns:a16="http://schemas.microsoft.com/office/drawing/2014/main" val="10001"/>
                  </a:ext>
                </a:extLst>
              </a:tr>
              <a:tr h="1005862">
                <a:tc>
                  <a:txBody>
                    <a:bodyPr/>
                    <a:lstStyle/>
                    <a:p>
                      <a:pPr algn="ctr"/>
                      <a:r>
                        <a:rPr lang="en-US" sz="2000" dirty="0"/>
                        <a:t>1</a:t>
                      </a:r>
                      <a:r>
                        <a:rPr lang="en-US" sz="2000" baseline="30000" dirty="0"/>
                        <a:t>st</a:t>
                      </a:r>
                      <a:r>
                        <a:rPr lang="en-US" sz="2000" dirty="0"/>
                        <a:t> – 12</a:t>
                      </a:r>
                      <a:r>
                        <a:rPr lang="en-US" sz="2000" baseline="30000" dirty="0"/>
                        <a:t>th</a:t>
                      </a:r>
                      <a:r>
                        <a:rPr lang="en-US" sz="2000" dirty="0"/>
                        <a:t> grade</a:t>
                      </a:r>
                    </a:p>
                  </a:txBody>
                  <a:tcPr marL="52239" marR="52239" marT="45721" marB="45721" anchor="ctr">
                    <a:solidFill>
                      <a:srgbClr val="C5D6F2"/>
                    </a:solidFill>
                  </a:tcPr>
                </a:tc>
                <a:tc>
                  <a:txBody>
                    <a:bodyPr/>
                    <a:lstStyle/>
                    <a:p>
                      <a:pPr algn="ctr"/>
                      <a:r>
                        <a:rPr lang="en-US" sz="2000" dirty="0"/>
                        <a:t>Each eye must see at least the 20/30 line. </a:t>
                      </a:r>
                    </a:p>
                  </a:txBody>
                  <a:tcPr marL="52239" marR="52239" marT="45721" marB="45721" anchor="ctr">
                    <a:solidFill>
                      <a:srgbClr val="C5D6F2"/>
                    </a:solidFill>
                  </a:tcPr>
                </a:tc>
                <a:extLst>
                  <a:ext uri="{0D108BD9-81ED-4DB2-BD59-A6C34878D82A}">
                    <a16:rowId xmlns:a16="http://schemas.microsoft.com/office/drawing/2014/main" val="10002"/>
                  </a:ext>
                </a:extLst>
              </a:tr>
            </a:tbl>
          </a:graphicData>
        </a:graphic>
      </p:graphicFrame>
      <p:sp>
        <p:nvSpPr>
          <p:cNvPr id="2" name="Text Placeholder 1"/>
          <p:cNvSpPr>
            <a:spLocks noGrp="1"/>
          </p:cNvSpPr>
          <p:nvPr>
            <p:ph type="body" sz="half" idx="2"/>
          </p:nvPr>
        </p:nvSpPr>
        <p:spPr>
          <a:xfrm>
            <a:off x="479425" y="3576207"/>
            <a:ext cx="3613150" cy="3124200"/>
          </a:xfrm>
        </p:spPr>
        <p:txBody>
          <a:bodyPr rtlCol="0">
            <a:normAutofit/>
          </a:bodyPr>
          <a:lstStyle/>
          <a:p>
            <a:pPr eaLnBrk="1" fontAlgn="auto" hangingPunct="1">
              <a:spcAft>
                <a:spcPts val="0"/>
              </a:spcAft>
              <a:buFont typeface="Wingdings 3" charset="2"/>
              <a:buNone/>
              <a:defRPr/>
            </a:pPr>
            <a:endParaRPr lang="en-US" sz="1600" dirty="0">
              <a:latin typeface="Baskerville Old Face" panose="02020602080505020303" pitchFamily="18" charset="0"/>
            </a:endParaRPr>
          </a:p>
          <a:p>
            <a:pPr eaLnBrk="1" fontAlgn="auto" hangingPunct="1">
              <a:spcAft>
                <a:spcPts val="0"/>
              </a:spcAft>
              <a:defRPr/>
            </a:pPr>
            <a:r>
              <a:rPr lang="en-US" altLang="en-US" sz="2800" dirty="0">
                <a:latin typeface="Baskerville Old Face" panose="02020602080505020303" pitchFamily="18" charset="0"/>
              </a:rPr>
              <a:t>A failed screening followed by a </a:t>
            </a:r>
            <a:br>
              <a:rPr lang="en-US" altLang="en-US" sz="2800" dirty="0">
                <a:latin typeface="Baskerville Old Face" panose="02020602080505020303" pitchFamily="18" charset="0"/>
              </a:rPr>
            </a:br>
            <a:r>
              <a:rPr lang="en-US" altLang="en-US" sz="2800" dirty="0">
                <a:latin typeface="Baskerville Old Face" panose="02020602080505020303" pitchFamily="18" charset="0"/>
              </a:rPr>
              <a:t>failed  re-screening should be referred for further evaluation</a:t>
            </a:r>
            <a:endParaRPr lang="en-US" sz="2800" dirty="0">
              <a:latin typeface="Baskerville Old Face" panose="02020602080505020303" pitchFamily="18" charset="0"/>
            </a:endParaRPr>
          </a:p>
        </p:txBody>
      </p:sp>
      <p:sp>
        <p:nvSpPr>
          <p:cNvPr id="6" name="Text Placeholder 4">
            <a:extLst>
              <a:ext uri="{FF2B5EF4-FFF2-40B4-BE49-F238E27FC236}">
                <a16:creationId xmlns:a16="http://schemas.microsoft.com/office/drawing/2014/main" id="{0E6908B0-B23E-7C48-85F3-1F01214B2BAC}"/>
              </a:ext>
            </a:extLst>
          </p:cNvPr>
          <p:cNvSpPr txBox="1">
            <a:spLocks/>
          </p:cNvSpPr>
          <p:nvPr/>
        </p:nvSpPr>
        <p:spPr>
          <a:xfrm>
            <a:off x="5181600" y="5791200"/>
            <a:ext cx="3700542" cy="369332"/>
          </a:xfrm>
          <a:prstGeom prst="rect">
            <a:avLst/>
          </a:prstGeom>
          <a:noFill/>
        </p:spPr>
        <p:txBody>
          <a:bodyPr wrap="square" rtlCol="0">
            <a:sp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dirty="0"/>
              <a:t>Vision Screening Guidelines Page 11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0561890"/>
              </p:ext>
            </p:extLst>
          </p:nvPr>
        </p:nvGraphicFramePr>
        <p:xfrm>
          <a:off x="4724400" y="1447800"/>
          <a:ext cx="4114800" cy="3733798"/>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541445">
                <a:tc>
                  <a:txBody>
                    <a:bodyPr/>
                    <a:lstStyle/>
                    <a:p>
                      <a:pPr algn="ctr"/>
                      <a:r>
                        <a:rPr lang="en-US" sz="1600" dirty="0"/>
                        <a:t>One Eye</a:t>
                      </a:r>
                    </a:p>
                  </a:txBody>
                  <a:tcPr marL="51278" marR="51278" marT="45740" marB="45740" anchor="ctr">
                    <a:solidFill>
                      <a:srgbClr val="0070C0"/>
                    </a:solidFill>
                  </a:tcPr>
                </a:tc>
                <a:tc>
                  <a:txBody>
                    <a:bodyPr/>
                    <a:lstStyle/>
                    <a:p>
                      <a:pPr algn="ctr"/>
                      <a:r>
                        <a:rPr lang="en-US" sz="1600" dirty="0"/>
                        <a:t>Other Eye</a:t>
                      </a:r>
                    </a:p>
                  </a:txBody>
                  <a:tcPr marL="51278" marR="51278" marT="45740" marB="45740" anchor="ctr">
                    <a:solidFill>
                      <a:srgbClr val="0070C0"/>
                    </a:solidFill>
                  </a:tcPr>
                </a:tc>
                <a:tc>
                  <a:txBody>
                    <a:bodyPr/>
                    <a:lstStyle/>
                    <a:p>
                      <a:pPr algn="ctr"/>
                      <a:r>
                        <a:rPr lang="en-US" sz="1600" dirty="0"/>
                        <a:t>Results</a:t>
                      </a:r>
                    </a:p>
                  </a:txBody>
                  <a:tcPr marL="51278" marR="51278" marT="45740" marB="45740" anchor="ctr">
                    <a:solidFill>
                      <a:srgbClr val="0070C0"/>
                    </a:solidFill>
                  </a:tcPr>
                </a:tc>
                <a:extLst>
                  <a:ext uri="{0D108BD9-81ED-4DB2-BD59-A6C34878D82A}">
                    <a16:rowId xmlns:a16="http://schemas.microsoft.com/office/drawing/2014/main" val="10000"/>
                  </a:ext>
                </a:extLst>
              </a:tr>
              <a:tr h="541445">
                <a:tc>
                  <a:txBody>
                    <a:bodyPr/>
                    <a:lstStyle/>
                    <a:p>
                      <a:pPr algn="ctr"/>
                      <a:r>
                        <a:rPr lang="en-US" sz="1600" dirty="0"/>
                        <a:t>20/20</a:t>
                      </a:r>
                    </a:p>
                  </a:txBody>
                  <a:tcPr marL="51278" marR="51278" marT="45740" marB="45740" anchor="ctr">
                    <a:solidFill>
                      <a:srgbClr val="C5D6F2"/>
                    </a:solidFill>
                  </a:tcPr>
                </a:tc>
                <a:tc>
                  <a:txBody>
                    <a:bodyPr/>
                    <a:lstStyle/>
                    <a:p>
                      <a:pPr algn="ctr"/>
                      <a:r>
                        <a:rPr lang="en-US" sz="1600" dirty="0"/>
                        <a:t>20/20</a:t>
                      </a:r>
                    </a:p>
                  </a:txBody>
                  <a:tcPr marL="51278" marR="51278" marT="45740" marB="45740" anchor="ctr">
                    <a:solidFill>
                      <a:srgbClr val="C5D6F2"/>
                    </a:solidFill>
                  </a:tcPr>
                </a:tc>
                <a:tc>
                  <a:txBody>
                    <a:bodyPr/>
                    <a:lstStyle/>
                    <a:p>
                      <a:pPr algn="ctr"/>
                      <a:r>
                        <a:rPr lang="en-US" sz="1600" dirty="0"/>
                        <a:t>Pass</a:t>
                      </a:r>
                    </a:p>
                  </a:txBody>
                  <a:tcPr marL="51278" marR="51278" marT="45740" marB="45740" anchor="ctr">
                    <a:solidFill>
                      <a:srgbClr val="C5D6F2"/>
                    </a:solidFill>
                  </a:tcPr>
                </a:tc>
                <a:extLst>
                  <a:ext uri="{0D108BD9-81ED-4DB2-BD59-A6C34878D82A}">
                    <a16:rowId xmlns:a16="http://schemas.microsoft.com/office/drawing/2014/main" val="10001"/>
                  </a:ext>
                </a:extLst>
              </a:tr>
              <a:tr h="541445">
                <a:tc>
                  <a:txBody>
                    <a:bodyPr/>
                    <a:lstStyle/>
                    <a:p>
                      <a:pPr algn="ctr"/>
                      <a:r>
                        <a:rPr lang="en-US" sz="1600" dirty="0"/>
                        <a:t>20/25</a:t>
                      </a:r>
                    </a:p>
                  </a:txBody>
                  <a:tcPr marL="51278" marR="51278" marT="45740" marB="45740" anchor="ctr">
                    <a:solidFill>
                      <a:srgbClr val="E6EDF8"/>
                    </a:solidFill>
                  </a:tcPr>
                </a:tc>
                <a:tc>
                  <a:txBody>
                    <a:bodyPr/>
                    <a:lstStyle/>
                    <a:p>
                      <a:pPr algn="ctr"/>
                      <a:r>
                        <a:rPr lang="en-US" sz="1600" dirty="0"/>
                        <a:t>20/25</a:t>
                      </a:r>
                    </a:p>
                  </a:txBody>
                  <a:tcPr marL="51278" marR="51278" marT="45740" marB="45740" anchor="ctr">
                    <a:solidFill>
                      <a:srgbClr val="E6EDF8"/>
                    </a:solidFill>
                  </a:tcPr>
                </a:tc>
                <a:tc>
                  <a:txBody>
                    <a:bodyPr/>
                    <a:lstStyle/>
                    <a:p>
                      <a:pPr algn="ctr"/>
                      <a:r>
                        <a:rPr lang="en-US" sz="1600" dirty="0"/>
                        <a:t>Pass</a:t>
                      </a:r>
                    </a:p>
                  </a:txBody>
                  <a:tcPr marL="51278" marR="51278" marT="45740" marB="45740" anchor="ctr">
                    <a:solidFill>
                      <a:srgbClr val="E6EDF8"/>
                    </a:solidFill>
                  </a:tcPr>
                </a:tc>
                <a:extLst>
                  <a:ext uri="{0D108BD9-81ED-4DB2-BD59-A6C34878D82A}">
                    <a16:rowId xmlns:a16="http://schemas.microsoft.com/office/drawing/2014/main" val="10002"/>
                  </a:ext>
                </a:extLst>
              </a:tr>
              <a:tr h="541445">
                <a:tc>
                  <a:txBody>
                    <a:bodyPr/>
                    <a:lstStyle/>
                    <a:p>
                      <a:pPr algn="ctr"/>
                      <a:r>
                        <a:rPr lang="en-US" sz="1600" dirty="0"/>
                        <a:t>20/30</a:t>
                      </a:r>
                    </a:p>
                  </a:txBody>
                  <a:tcPr marL="51278" marR="51278" marT="45740" marB="45740" anchor="ctr">
                    <a:solidFill>
                      <a:srgbClr val="C5D6F2"/>
                    </a:solidFill>
                  </a:tcPr>
                </a:tc>
                <a:tc>
                  <a:txBody>
                    <a:bodyPr/>
                    <a:lstStyle/>
                    <a:p>
                      <a:pPr algn="ctr"/>
                      <a:r>
                        <a:rPr lang="en-US" sz="1600" dirty="0"/>
                        <a:t>20/30</a:t>
                      </a:r>
                    </a:p>
                  </a:txBody>
                  <a:tcPr marL="51278" marR="51278" marT="45740" marB="45740" anchor="ctr">
                    <a:solidFill>
                      <a:srgbClr val="C5D6F2"/>
                    </a:solidFill>
                  </a:tcPr>
                </a:tc>
                <a:tc>
                  <a:txBody>
                    <a:bodyPr/>
                    <a:lstStyle/>
                    <a:p>
                      <a:pPr algn="ctr"/>
                      <a:r>
                        <a:rPr lang="en-US" sz="1600" dirty="0"/>
                        <a:t>Pass</a:t>
                      </a:r>
                    </a:p>
                  </a:txBody>
                  <a:tcPr marL="51278" marR="51278" marT="45740" marB="45740" anchor="ctr">
                    <a:solidFill>
                      <a:srgbClr val="C5D6F2"/>
                    </a:solidFill>
                  </a:tcPr>
                </a:tc>
                <a:extLst>
                  <a:ext uri="{0D108BD9-81ED-4DB2-BD59-A6C34878D82A}">
                    <a16:rowId xmlns:a16="http://schemas.microsoft.com/office/drawing/2014/main" val="10003"/>
                  </a:ext>
                </a:extLst>
              </a:tr>
              <a:tr h="541445">
                <a:tc>
                  <a:txBody>
                    <a:bodyPr/>
                    <a:lstStyle/>
                    <a:p>
                      <a:pPr algn="ctr"/>
                      <a:r>
                        <a:rPr lang="en-US" sz="1600" dirty="0"/>
                        <a:t>20/20</a:t>
                      </a:r>
                    </a:p>
                  </a:txBody>
                  <a:tcPr marL="51278" marR="51278" marT="45740" marB="45740" anchor="ctr">
                    <a:solidFill>
                      <a:srgbClr val="E6EDF8"/>
                    </a:solidFill>
                  </a:tcPr>
                </a:tc>
                <a:tc>
                  <a:txBody>
                    <a:bodyPr/>
                    <a:lstStyle/>
                    <a:p>
                      <a:pPr algn="ctr"/>
                      <a:r>
                        <a:rPr lang="en-US" sz="1600" dirty="0"/>
                        <a:t>20/25</a:t>
                      </a:r>
                    </a:p>
                  </a:txBody>
                  <a:tcPr marL="51278" marR="51278" marT="45740" marB="45740" anchor="ctr">
                    <a:solidFill>
                      <a:srgbClr val="E6EDF8"/>
                    </a:solidFill>
                  </a:tcPr>
                </a:tc>
                <a:tc>
                  <a:txBody>
                    <a:bodyPr/>
                    <a:lstStyle/>
                    <a:p>
                      <a:pPr algn="ctr"/>
                      <a:r>
                        <a:rPr lang="en-US" sz="1600" dirty="0"/>
                        <a:t>Pass</a:t>
                      </a:r>
                    </a:p>
                  </a:txBody>
                  <a:tcPr marL="51278" marR="51278" marT="45740" marB="45740" anchor="ctr">
                    <a:solidFill>
                      <a:srgbClr val="E6EDF8"/>
                    </a:solidFill>
                  </a:tcPr>
                </a:tc>
                <a:extLst>
                  <a:ext uri="{0D108BD9-81ED-4DB2-BD59-A6C34878D82A}">
                    <a16:rowId xmlns:a16="http://schemas.microsoft.com/office/drawing/2014/main" val="10004"/>
                  </a:ext>
                </a:extLst>
              </a:tr>
              <a:tr h="1026573">
                <a:tc>
                  <a:txBody>
                    <a:bodyPr/>
                    <a:lstStyle/>
                    <a:p>
                      <a:pPr algn="ctr"/>
                      <a:r>
                        <a:rPr lang="en-US" sz="1600" dirty="0"/>
                        <a:t>20/20</a:t>
                      </a:r>
                    </a:p>
                  </a:txBody>
                  <a:tcPr marL="51278" marR="51278" marT="45740" marB="45740" anchor="ctr">
                    <a:solidFill>
                      <a:srgbClr val="C5D6F2"/>
                    </a:solidFill>
                  </a:tcPr>
                </a:tc>
                <a:tc>
                  <a:txBody>
                    <a:bodyPr/>
                    <a:lstStyle/>
                    <a:p>
                      <a:pPr algn="ctr"/>
                      <a:r>
                        <a:rPr lang="en-US" sz="1600" dirty="0"/>
                        <a:t>20/30</a:t>
                      </a:r>
                    </a:p>
                  </a:txBody>
                  <a:tcPr marL="51278" marR="51278" marT="45740" marB="45740" anchor="ctr">
                    <a:solidFill>
                      <a:srgbClr val="C5D6F2"/>
                    </a:solidFill>
                  </a:tcPr>
                </a:tc>
                <a:tc>
                  <a:txBody>
                    <a:bodyPr/>
                    <a:lstStyle/>
                    <a:p>
                      <a:pPr algn="ctr"/>
                      <a:r>
                        <a:rPr lang="en-US" sz="1600" dirty="0"/>
                        <a:t>Refer – 2 line difference</a:t>
                      </a:r>
                    </a:p>
                  </a:txBody>
                  <a:tcPr marL="51278" marR="51278" marT="45740" marB="45740" anchor="ctr">
                    <a:solidFill>
                      <a:srgbClr val="C5D6F2"/>
                    </a:solidFill>
                  </a:tcPr>
                </a:tc>
                <a:extLst>
                  <a:ext uri="{0D108BD9-81ED-4DB2-BD59-A6C34878D82A}">
                    <a16:rowId xmlns:a16="http://schemas.microsoft.com/office/drawing/2014/main" val="10005"/>
                  </a:ext>
                </a:extLst>
              </a:tr>
            </a:tbl>
          </a:graphicData>
        </a:graphic>
      </p:graphicFrame>
      <p:sp>
        <p:nvSpPr>
          <p:cNvPr id="2" name="Text Placeholder 1"/>
          <p:cNvSpPr>
            <a:spLocks noGrp="1"/>
          </p:cNvSpPr>
          <p:nvPr>
            <p:ph type="body" sz="half" idx="2"/>
          </p:nvPr>
        </p:nvSpPr>
        <p:spPr>
          <a:xfrm>
            <a:off x="446036" y="5029200"/>
            <a:ext cx="3833276" cy="1315729"/>
          </a:xfrm>
        </p:spPr>
        <p:txBody>
          <a:bodyPr>
            <a:normAutofit/>
          </a:bodyPr>
          <a:lstStyle/>
          <a:p>
            <a:pPr>
              <a:defRPr/>
            </a:pPr>
            <a:r>
              <a:rPr lang="en-US" altLang="en-US" sz="3600" dirty="0">
                <a:latin typeface="Baskerville Old Face" panose="02020602080505020303" pitchFamily="18" charset="0"/>
              </a:rPr>
              <a:t>Refer if there is a two-line difference</a:t>
            </a:r>
          </a:p>
          <a:p>
            <a:pPr>
              <a:defRPr/>
            </a:pPr>
            <a:endParaRPr lang="en-US" sz="2000" dirty="0">
              <a:latin typeface="Baskerville Old Face" panose="02020602080505020303" pitchFamily="18" charset="0"/>
            </a:endParaRPr>
          </a:p>
        </p:txBody>
      </p:sp>
      <p:sp>
        <p:nvSpPr>
          <p:cNvPr id="3" name="TextBox 2">
            <a:extLst>
              <a:ext uri="{FF2B5EF4-FFF2-40B4-BE49-F238E27FC236}">
                <a16:creationId xmlns:a16="http://schemas.microsoft.com/office/drawing/2014/main" id="{E5E79C94-8910-204D-95D1-E1A6EBB84E7A}"/>
              </a:ext>
            </a:extLst>
          </p:cNvPr>
          <p:cNvSpPr txBox="1"/>
          <p:nvPr/>
        </p:nvSpPr>
        <p:spPr>
          <a:xfrm>
            <a:off x="279860" y="4110366"/>
            <a:ext cx="4165628" cy="523220"/>
          </a:xfrm>
          <a:prstGeom prst="rect">
            <a:avLst/>
          </a:prstGeom>
          <a:noFill/>
        </p:spPr>
        <p:txBody>
          <a:bodyPr wrap="none" rtlCol="0">
            <a:spAutoFit/>
          </a:bodyPr>
          <a:lstStyle/>
          <a:p>
            <a:r>
              <a:rPr lang="en-US" sz="2800" dirty="0">
                <a:solidFill>
                  <a:srgbClr val="C00000"/>
                </a:solidFill>
              </a:rPr>
              <a:t>IMPORTANT EXCEPTION</a:t>
            </a:r>
          </a:p>
        </p:txBody>
      </p:sp>
      <p:sp>
        <p:nvSpPr>
          <p:cNvPr id="8" name="Title 1">
            <a:extLst>
              <a:ext uri="{FF2B5EF4-FFF2-40B4-BE49-F238E27FC236}">
                <a16:creationId xmlns:a16="http://schemas.microsoft.com/office/drawing/2014/main" id="{8CF0FA4F-EA6E-4A27-9594-C51158EBE4C8}"/>
              </a:ext>
            </a:extLst>
          </p:cNvPr>
          <p:cNvSpPr txBox="1">
            <a:spLocks/>
          </p:cNvSpPr>
          <p:nvPr/>
        </p:nvSpPr>
        <p:spPr bwMode="blackWhite">
          <a:xfrm>
            <a:off x="556099" y="304800"/>
            <a:ext cx="3613150" cy="3409952"/>
          </a:xfrm>
          <a:prstGeom prst="rect">
            <a:avLst/>
          </a:prstGeom>
          <a:solidFill>
            <a:srgbClr val="FFFFFF"/>
          </a:solidFill>
          <a:ln w="31750" cap="sq">
            <a:solidFill>
              <a:srgbClr val="404040"/>
            </a:solidFill>
            <a:miter lim="800000"/>
          </a:ln>
        </p:spPr>
        <p:txBody>
          <a:bodyPr vert="horz" lIns="182880" tIns="182880" rIns="182880" bIns="182880" rtlCol="0" anchor="ctr" anchorCtr="1">
            <a:normAutofit fontScale="90000" lnSpcReduction="10000"/>
          </a:bodyPr>
          <a:lstStyle>
            <a:lvl1pPr algn="ctr" defTabSz="914400" rtl="0" eaLnBrk="1" latinLnBrk="0" hangingPunct="1">
              <a:lnSpc>
                <a:spcPct val="90000"/>
              </a:lnSpc>
              <a:spcBef>
                <a:spcPct val="0"/>
              </a:spcBef>
              <a:buNone/>
              <a:defRPr sz="2100" kern="1200" cap="all" spc="200" baseline="0">
                <a:solidFill>
                  <a:srgbClr val="262626"/>
                </a:solidFill>
                <a:latin typeface="+mj-lt"/>
                <a:ea typeface="+mj-ea"/>
                <a:cs typeface="+mj-cs"/>
              </a:defRPr>
            </a:lvl1pPr>
          </a:lstStyle>
          <a:p>
            <a:br>
              <a:rPr lang="en-US" altLang="en-US" sz="3600" dirty="0">
                <a:latin typeface="Baskerville Old Face" panose="02020602080505020303" pitchFamily="18" charset="0"/>
              </a:rPr>
            </a:br>
            <a:br>
              <a:rPr lang="en-US" altLang="en-US" sz="3600" dirty="0">
                <a:latin typeface="Baskerville Old Face" panose="02020602080505020303" pitchFamily="18" charset="0"/>
              </a:rPr>
            </a:br>
            <a:r>
              <a:rPr lang="en-US" altLang="en-US" sz="3600" dirty="0">
                <a:latin typeface="Montserrat ExtraBold" panose="00000900000000000000" pitchFamily="2" charset="0"/>
              </a:rPr>
              <a:t>Near Visual Acuity</a:t>
            </a:r>
            <a:br>
              <a:rPr lang="en-US" altLang="en-US" sz="1600" b="1" dirty="0">
                <a:latin typeface="Baskerville Old Face" panose="02020602080505020303" pitchFamily="18" charset="0"/>
              </a:rPr>
            </a:br>
            <a:br>
              <a:rPr lang="en-US" altLang="en-US" sz="1600" b="1" dirty="0">
                <a:latin typeface="Baskerville Old Face" panose="02020602080505020303" pitchFamily="18" charset="0"/>
              </a:rPr>
            </a:br>
            <a:r>
              <a:rPr lang="en-US" altLang="en-US" sz="2200" b="1" dirty="0">
                <a:latin typeface="Montserrat Medium" panose="00000600000000000000" pitchFamily="2" charset="0"/>
              </a:rPr>
              <a:t>Referral Criteria</a:t>
            </a:r>
            <a:br>
              <a:rPr lang="en-US" altLang="en-US" sz="1600" b="1" dirty="0">
                <a:latin typeface="Baskerville Old Face" panose="02020602080505020303" pitchFamily="18" charset="0"/>
              </a:rPr>
            </a:br>
            <a:br>
              <a:rPr lang="en-US" altLang="en-US" sz="1600" b="1" dirty="0">
                <a:latin typeface="Baskerville Old Face" panose="02020602080505020303" pitchFamily="18" charset="0"/>
              </a:rPr>
            </a:br>
            <a:br>
              <a:rPr lang="en-US" altLang="en-US" sz="2000" b="1" dirty="0"/>
            </a:br>
            <a:br>
              <a:rPr lang="en-US" altLang="en-US" sz="2000" dirty="0"/>
            </a:br>
            <a:endParaRPr lang="en-US" alt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5C39E881-E882-4A6E-8BD9-A11680514FE7}"/>
              </a:ext>
            </a:extLst>
          </p:cNvPr>
          <p:cNvSpPr>
            <a:spLocks noGrp="1"/>
          </p:cNvSpPr>
          <p:nvPr>
            <p:ph type="ctrTitle" idx="4294967295"/>
          </p:nvPr>
        </p:nvSpPr>
        <p:spPr>
          <a:xfrm>
            <a:off x="3973321" y="329184"/>
            <a:ext cx="4688333" cy="1783080"/>
          </a:xfrm>
          <a:prstGeom prst="rect">
            <a:avLst/>
          </a:prstGeom>
        </p:spPr>
        <p:txBody>
          <a:bodyPr vert="horz" lIns="91440" tIns="45720" rIns="91440" bIns="45720" rtlCol="0" anchor="b">
            <a:normAutofit/>
          </a:bodyPr>
          <a:lstStyle/>
          <a:p>
            <a:r>
              <a:rPr lang="en-US" sz="4700" dirty="0"/>
              <a:t>Objectives</a:t>
            </a:r>
          </a:p>
        </p:txBody>
      </p:sp>
      <p:pic>
        <p:nvPicPr>
          <p:cNvPr id="5" name="Picture 4" descr="A drawing of a person&#10;&#10;Description automatically generated">
            <a:extLst>
              <a:ext uri="{FF2B5EF4-FFF2-40B4-BE49-F238E27FC236}">
                <a16:creationId xmlns:a16="http://schemas.microsoft.com/office/drawing/2014/main" id="{30FDF730-6E5C-4E34-9C94-C3F165CC5DB6}"/>
              </a:ext>
            </a:extLst>
          </p:cNvPr>
          <p:cNvPicPr>
            <a:picLocks noChangeAspect="1"/>
          </p:cNvPicPr>
          <p:nvPr/>
        </p:nvPicPr>
        <p:blipFill rotWithShape="1">
          <a:blip r:embed="rId3">
            <a:extLst>
              <a:ext uri="{28A0092B-C50C-407E-A947-70E740481C1C}">
                <a14:useLocalDpi xmlns:a14="http://schemas.microsoft.com/office/drawing/2010/main" val="0"/>
              </a:ext>
            </a:extLst>
          </a:blip>
          <a:srcRect l="48008" r="2334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05F4106-66E5-4B3D-82B7-728101692974}"/>
              </a:ext>
            </a:extLst>
          </p:cNvPr>
          <p:cNvSpPr txBox="1"/>
          <p:nvPr/>
        </p:nvSpPr>
        <p:spPr>
          <a:xfrm>
            <a:off x="3973321" y="2706624"/>
            <a:ext cx="4688333" cy="3483864"/>
          </a:xfrm>
          <a:prstGeom prst="rect">
            <a:avLst/>
          </a:prstGeom>
        </p:spPr>
        <p:txBody>
          <a:bodyPr vert="horz" lIns="91440" tIns="45720" rIns="91440" bIns="45720" rtlCol="0">
            <a:normAutofit fontScale="92500" lnSpcReduction="10000"/>
          </a:bodyPr>
          <a:lstStyle/>
          <a:p>
            <a:pPr marL="285750" indent="-228600" defTabSz="914400">
              <a:lnSpc>
                <a:spcPct val="90000"/>
              </a:lnSpc>
              <a:spcBef>
                <a:spcPts val="1000"/>
              </a:spcBef>
              <a:buClr>
                <a:schemeClr val="accent2"/>
              </a:buClr>
              <a:buFont typeface="Arial" panose="020B0604020202020204" pitchFamily="34" charset="0"/>
              <a:buChar char="•"/>
            </a:pPr>
            <a:r>
              <a:rPr lang="en-US" sz="2000" dirty="0"/>
              <a:t>Discuss the purpose and characteristics of vision and hearing screening programs in schools.</a:t>
            </a:r>
          </a:p>
          <a:p>
            <a:pPr marL="57150" defTabSz="914400">
              <a:lnSpc>
                <a:spcPct val="90000"/>
              </a:lnSpc>
              <a:spcBef>
                <a:spcPts val="1000"/>
              </a:spcBef>
              <a:buClr>
                <a:schemeClr val="accent2"/>
              </a:buClr>
            </a:pPr>
            <a:endParaRPr lang="en-US" sz="2000" dirty="0"/>
          </a:p>
          <a:p>
            <a:pPr marL="285750" indent="-228600" defTabSz="914400">
              <a:lnSpc>
                <a:spcPct val="90000"/>
              </a:lnSpc>
              <a:spcBef>
                <a:spcPts val="1000"/>
              </a:spcBef>
              <a:buClr>
                <a:schemeClr val="accent2"/>
              </a:buClr>
              <a:buFont typeface="Arial" panose="020B0604020202020204" pitchFamily="34" charset="0"/>
              <a:buChar char="•"/>
            </a:pPr>
            <a:r>
              <a:rPr lang="en-US" sz="2000" dirty="0"/>
              <a:t>Identify the recommended screening schedule, procedures, and equipment.</a:t>
            </a:r>
          </a:p>
          <a:p>
            <a:pPr marL="285750" indent="-228600" defTabSz="914400">
              <a:lnSpc>
                <a:spcPct val="90000"/>
              </a:lnSpc>
              <a:spcBef>
                <a:spcPts val="1000"/>
              </a:spcBef>
              <a:buClr>
                <a:schemeClr val="accent2"/>
              </a:buClr>
              <a:buFont typeface="Arial" panose="020B0604020202020204" pitchFamily="34" charset="0"/>
              <a:buChar char="•"/>
            </a:pPr>
            <a:endParaRPr lang="en-US" sz="2000" dirty="0"/>
          </a:p>
          <a:p>
            <a:pPr marL="285750" indent="-228600" defTabSz="914400">
              <a:lnSpc>
                <a:spcPct val="90000"/>
              </a:lnSpc>
              <a:spcBef>
                <a:spcPts val="1000"/>
              </a:spcBef>
              <a:buClr>
                <a:schemeClr val="accent2"/>
              </a:buClr>
              <a:buFont typeface="Arial" panose="020B0604020202020204" pitchFamily="34" charset="0"/>
              <a:buChar char="•"/>
            </a:pPr>
            <a:r>
              <a:rPr lang="en-US" sz="2000" dirty="0"/>
              <a:t>Explain the importance of rescreening, referrals, follow-up, and tracking of screening results</a:t>
            </a:r>
            <a:r>
              <a:rPr lang="en-US" sz="1300" dirty="0"/>
              <a:t>.</a:t>
            </a:r>
          </a:p>
        </p:txBody>
      </p:sp>
      <p:sp>
        <p:nvSpPr>
          <p:cNvPr id="3" name="Rectangle 3"/>
          <p:cNvSpPr txBox="1">
            <a:spLocks noChangeArrowheads="1"/>
          </p:cNvSpPr>
          <p:nvPr/>
        </p:nvSpPr>
        <p:spPr>
          <a:xfrm>
            <a:off x="1447800" y="1752600"/>
            <a:ext cx="7361238" cy="4645025"/>
          </a:xfrm>
          <a:prstGeom prst="rect">
            <a:avLst/>
          </a:prstGeom>
        </p:spPr>
        <p:txBody>
          <a:bodyPr/>
          <a:lstStyle/>
          <a:p>
            <a:pPr marL="342900" indent="-342900" eaLnBrk="1" hangingPunct="1">
              <a:spcBef>
                <a:spcPct val="20000"/>
              </a:spcBef>
              <a:buFont typeface="Arial" charset="0"/>
              <a:buChar char="•"/>
              <a:defRPr/>
            </a:pPr>
            <a:endParaRPr lang="en-US" sz="3200" dirty="0">
              <a:latin typeface="+mn-lt"/>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5" name="Rectangle 48134">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0" name="Title 1"/>
          <p:cNvSpPr>
            <a:spLocks noGrp="1"/>
          </p:cNvSpPr>
          <p:nvPr>
            <p:ph type="title" idx="4294967295"/>
          </p:nvPr>
        </p:nvSpPr>
        <p:spPr>
          <a:xfrm>
            <a:off x="628650" y="459863"/>
            <a:ext cx="7886700" cy="1004594"/>
          </a:xfrm>
          <a:prstGeom prst="rect">
            <a:avLst/>
          </a:prstGeom>
        </p:spPr>
        <p:txBody>
          <a:bodyPr vert="horz" lIns="91440" tIns="45720" rIns="91440" bIns="45720" rtlCol="0" anchor="ctr">
            <a:normAutofit/>
          </a:bodyPr>
          <a:lstStyle/>
          <a:p>
            <a:pPr algn="ctr" fontAlgn="auto">
              <a:spcAft>
                <a:spcPts val="0"/>
              </a:spcAft>
              <a:defRPr/>
            </a:pPr>
            <a:r>
              <a:rPr lang="en-US" altLang="en-US" sz="3100" kern="1200">
                <a:solidFill>
                  <a:srgbClr val="FFFFFF"/>
                </a:solidFill>
                <a:latin typeface="+mj-lt"/>
                <a:ea typeface="+mj-ea"/>
                <a:cs typeface="+mj-cs"/>
              </a:rPr>
              <a:t>Binocularity/Stereoscopic </a:t>
            </a:r>
            <a:br>
              <a:rPr lang="en-US" altLang="en-US" sz="3100" kern="1200">
                <a:solidFill>
                  <a:srgbClr val="FFFFFF"/>
                </a:solidFill>
                <a:latin typeface="+mj-lt"/>
                <a:ea typeface="+mj-ea"/>
                <a:cs typeface="+mj-cs"/>
              </a:rPr>
            </a:br>
            <a:r>
              <a:rPr lang="en-US" altLang="en-US" sz="3100" kern="1200">
                <a:solidFill>
                  <a:srgbClr val="FFFFFF"/>
                </a:solidFill>
                <a:latin typeface="+mj-lt"/>
                <a:ea typeface="+mj-ea"/>
                <a:cs typeface="+mj-cs"/>
              </a:rPr>
              <a:t>Vision Screening</a:t>
            </a:r>
          </a:p>
        </p:txBody>
      </p:sp>
      <p:sp>
        <p:nvSpPr>
          <p:cNvPr id="48137" name="Rectangle: Rounded Corners 48136">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1156737" y="1800911"/>
            <a:ext cx="6830525" cy="4181954"/>
          </a:xfrm>
          <a:prstGeom prst="rect">
            <a:avLst/>
          </a:prstGeom>
        </p:spPr>
        <p:txBody>
          <a:bodyPr rtlCol="0">
            <a:normAutofit/>
          </a:bodyPr>
          <a:lstStyle/>
          <a:p>
            <a:pPr marL="208026" indent="-208026" defTabSz="832104">
              <a:spcBef>
                <a:spcPts val="910"/>
              </a:spcBef>
              <a:buFont typeface="Arial" charset="0"/>
              <a:buChar char="•"/>
              <a:defRPr/>
            </a:pPr>
            <a:r>
              <a:rPr lang="en-US" sz="2548" kern="1200" dirty="0">
                <a:solidFill>
                  <a:schemeClr val="tx1">
                    <a:lumMod val="75000"/>
                    <a:lumOff val="25000"/>
                  </a:schemeClr>
                </a:solidFill>
                <a:latin typeface="Baskerville Old Face" panose="02020602080505020303" pitchFamily="18" charset="0"/>
                <a:ea typeface="+mn-ea"/>
                <a:cs typeface="+mn-cs"/>
              </a:rPr>
              <a:t>What is Binocular Vision?</a:t>
            </a:r>
            <a:endParaRPr lang="en-US" sz="910" kern="1200" dirty="0">
              <a:solidFill>
                <a:schemeClr val="tx1">
                  <a:lumMod val="75000"/>
                  <a:lumOff val="25000"/>
                </a:schemeClr>
              </a:solidFill>
              <a:latin typeface="Baskerville Old Face" panose="02020602080505020303" pitchFamily="18" charset="0"/>
              <a:ea typeface="+mn-ea"/>
              <a:cs typeface="+mn-cs"/>
            </a:endParaRPr>
          </a:p>
          <a:p>
            <a:pPr marL="624078" lvl="1" indent="-257952" defTabSz="832104">
              <a:spcBef>
                <a:spcPts val="455"/>
              </a:spcBef>
              <a:buFont typeface="Arial" charset="0"/>
              <a:buChar char="–"/>
              <a:defRPr/>
            </a:pPr>
            <a:r>
              <a:rPr lang="en-US" sz="2184" kern="1200" dirty="0">
                <a:solidFill>
                  <a:schemeClr val="tx1">
                    <a:lumMod val="75000"/>
                    <a:lumOff val="25000"/>
                  </a:schemeClr>
                </a:solidFill>
                <a:latin typeface="Baskerville Old Face" panose="02020602080505020303" pitchFamily="18" charset="0"/>
                <a:ea typeface="+mn-ea"/>
                <a:cs typeface="+mn-cs"/>
              </a:rPr>
              <a:t>Includes ocular alignment and stereo acuity</a:t>
            </a:r>
            <a:endParaRPr lang="en-US" sz="728" kern="1200" dirty="0">
              <a:solidFill>
                <a:schemeClr val="tx1">
                  <a:lumMod val="75000"/>
                  <a:lumOff val="25000"/>
                </a:schemeClr>
              </a:solidFill>
              <a:latin typeface="Baskerville Old Face" panose="02020602080505020303" pitchFamily="18" charset="0"/>
              <a:ea typeface="+mn-ea"/>
              <a:cs typeface="+mn-cs"/>
            </a:endParaRPr>
          </a:p>
          <a:p>
            <a:pPr marL="624078" lvl="1" indent="-257952" defTabSz="832104">
              <a:spcBef>
                <a:spcPts val="455"/>
              </a:spcBef>
              <a:buFont typeface="Arial" charset="0"/>
              <a:buChar char="–"/>
              <a:defRPr/>
            </a:pPr>
            <a:r>
              <a:rPr lang="en-US" sz="2184" kern="1200" dirty="0">
                <a:solidFill>
                  <a:schemeClr val="tx1">
                    <a:lumMod val="75000"/>
                    <a:lumOff val="25000"/>
                  </a:schemeClr>
                </a:solidFill>
                <a:latin typeface="Baskerville Old Face" panose="02020602080505020303" pitchFamily="18" charset="0"/>
                <a:ea typeface="+mn-ea"/>
                <a:cs typeface="+mn-cs"/>
              </a:rPr>
              <a:t>Screening determines how well eyes function together</a:t>
            </a:r>
          </a:p>
          <a:p>
            <a:pPr marL="208026" indent="-208026" defTabSz="832104">
              <a:spcBef>
                <a:spcPts val="910"/>
              </a:spcBef>
              <a:buFont typeface="Arial" charset="0"/>
              <a:buChar char="•"/>
              <a:defRPr/>
            </a:pPr>
            <a:r>
              <a:rPr lang="en-US" sz="2548" kern="1200" dirty="0">
                <a:solidFill>
                  <a:schemeClr val="tx1">
                    <a:lumMod val="75000"/>
                    <a:lumOff val="25000"/>
                  </a:schemeClr>
                </a:solidFill>
                <a:latin typeface="Baskerville Old Face" panose="02020602080505020303" pitchFamily="18" charset="0"/>
                <a:ea typeface="+mn-ea"/>
                <a:cs typeface="+mn-cs"/>
              </a:rPr>
              <a:t>Purpose of Screening</a:t>
            </a:r>
            <a:endParaRPr lang="en-US" sz="910" kern="1200" dirty="0">
              <a:solidFill>
                <a:schemeClr val="tx1">
                  <a:lumMod val="75000"/>
                  <a:lumOff val="25000"/>
                </a:schemeClr>
              </a:solidFill>
              <a:latin typeface="Baskerville Old Face" panose="02020602080505020303" pitchFamily="18" charset="0"/>
              <a:ea typeface="+mn-ea"/>
              <a:cs typeface="+mn-cs"/>
            </a:endParaRPr>
          </a:p>
          <a:p>
            <a:pPr marL="624078" lvl="1" indent="-257952" defTabSz="832104">
              <a:spcBef>
                <a:spcPts val="455"/>
              </a:spcBef>
              <a:buFont typeface="Arial" charset="0"/>
              <a:buChar char="–"/>
              <a:defRPr/>
            </a:pPr>
            <a:r>
              <a:rPr lang="en-US" sz="2184" kern="1200" dirty="0">
                <a:solidFill>
                  <a:schemeClr val="tx1">
                    <a:lumMod val="75000"/>
                    <a:lumOff val="25000"/>
                  </a:schemeClr>
                </a:solidFill>
                <a:latin typeface="Baskerville Old Face" panose="02020602080505020303" pitchFamily="18" charset="0"/>
                <a:ea typeface="+mn-ea"/>
                <a:cs typeface="+mn-cs"/>
              </a:rPr>
              <a:t>to determine if student has adequate binocularity</a:t>
            </a:r>
            <a:endParaRPr lang="en-US" sz="910" kern="1200" dirty="0">
              <a:solidFill>
                <a:schemeClr val="tx1">
                  <a:lumMod val="75000"/>
                  <a:lumOff val="25000"/>
                </a:schemeClr>
              </a:solidFill>
              <a:latin typeface="Baskerville Old Face" panose="02020602080505020303" pitchFamily="18" charset="0"/>
              <a:ea typeface="+mn-ea"/>
              <a:cs typeface="+mn-cs"/>
            </a:endParaRPr>
          </a:p>
          <a:p>
            <a:pPr marL="208026" indent="-208026" defTabSz="832104">
              <a:spcBef>
                <a:spcPts val="910"/>
              </a:spcBef>
              <a:buFont typeface="Arial" charset="0"/>
              <a:buChar char="•"/>
              <a:defRPr/>
            </a:pPr>
            <a:r>
              <a:rPr lang="en-US" sz="2548" kern="1200" dirty="0">
                <a:solidFill>
                  <a:schemeClr val="tx1">
                    <a:lumMod val="75000"/>
                    <a:lumOff val="25000"/>
                  </a:schemeClr>
                </a:solidFill>
                <a:latin typeface="Baskerville Old Face" panose="02020602080505020303" pitchFamily="18" charset="0"/>
                <a:ea typeface="+mn-ea"/>
                <a:cs typeface="+mn-cs"/>
              </a:rPr>
              <a:t>Equipment</a:t>
            </a:r>
            <a:endParaRPr lang="en-US" sz="910" kern="1200" dirty="0">
              <a:solidFill>
                <a:schemeClr val="tx1">
                  <a:lumMod val="75000"/>
                  <a:lumOff val="25000"/>
                </a:schemeClr>
              </a:solidFill>
              <a:latin typeface="Baskerville Old Face" panose="02020602080505020303" pitchFamily="18" charset="0"/>
              <a:ea typeface="+mn-ea"/>
              <a:cs typeface="+mn-cs"/>
            </a:endParaRPr>
          </a:p>
          <a:p>
            <a:pPr marL="624078" lvl="1" indent="-257952" defTabSz="832104">
              <a:spcBef>
                <a:spcPts val="455"/>
              </a:spcBef>
              <a:buFont typeface="Arial" charset="0"/>
              <a:buChar char="–"/>
              <a:defRPr/>
            </a:pPr>
            <a:r>
              <a:rPr lang="en-US" sz="2184" kern="1200" dirty="0">
                <a:solidFill>
                  <a:schemeClr val="tx1">
                    <a:lumMod val="75000"/>
                    <a:lumOff val="25000"/>
                  </a:schemeClr>
                </a:solidFill>
                <a:latin typeface="Baskerville Old Face" panose="02020602080505020303" pitchFamily="18" charset="0"/>
                <a:ea typeface="+mn-ea"/>
                <a:cs typeface="+mn-cs"/>
              </a:rPr>
              <a:t>Random Dot (RDE) </a:t>
            </a:r>
            <a:r>
              <a:rPr lang="en-US" sz="2184" kern="1200" dirty="0" err="1">
                <a:solidFill>
                  <a:schemeClr val="tx1">
                    <a:lumMod val="75000"/>
                    <a:lumOff val="25000"/>
                  </a:schemeClr>
                </a:solidFill>
                <a:latin typeface="Baskerville Old Face" panose="02020602080505020303" pitchFamily="18" charset="0"/>
                <a:ea typeface="+mn-ea"/>
                <a:cs typeface="+mn-cs"/>
              </a:rPr>
              <a:t>Stereotest</a:t>
            </a:r>
            <a:r>
              <a:rPr lang="en-US" sz="2184" kern="1200" dirty="0">
                <a:solidFill>
                  <a:schemeClr val="tx1">
                    <a:lumMod val="75000"/>
                    <a:lumOff val="25000"/>
                  </a:schemeClr>
                </a:solidFill>
                <a:latin typeface="Baskerville Old Face" panose="02020602080505020303" pitchFamily="18" charset="0"/>
                <a:ea typeface="+mn-ea"/>
                <a:cs typeface="+mn-cs"/>
              </a:rPr>
              <a:t> Kit</a:t>
            </a:r>
          </a:p>
          <a:p>
            <a:pPr marL="624078" lvl="1" indent="-257952" defTabSz="832104">
              <a:spcBef>
                <a:spcPts val="455"/>
              </a:spcBef>
              <a:buFont typeface="Arial" charset="0"/>
              <a:buChar char="–"/>
              <a:defRPr/>
            </a:pPr>
            <a:r>
              <a:rPr lang="en-US" sz="2184" kern="1200" dirty="0">
                <a:solidFill>
                  <a:schemeClr val="tx1">
                    <a:lumMod val="75000"/>
                    <a:lumOff val="25000"/>
                  </a:schemeClr>
                </a:solidFill>
                <a:latin typeface="Baskerville Old Face" panose="02020602080505020303" pitchFamily="18" charset="0"/>
                <a:ea typeface="+mn-ea"/>
                <a:cs typeface="+mn-cs"/>
              </a:rPr>
              <a:t>Antibacterial wipes</a:t>
            </a:r>
          </a:p>
          <a:p>
            <a:pPr lvl="1" indent="-283464" eaLnBrk="1" fontAlgn="auto" hangingPunct="1">
              <a:spcAft>
                <a:spcPts val="0"/>
              </a:spcAft>
              <a:buFont typeface="Arial" charset="0"/>
              <a:buChar char="–"/>
              <a:defRPr/>
            </a:pPr>
            <a:endParaRPr lang="en-US" sz="2400" dirty="0">
              <a:solidFill>
                <a:schemeClr val="tx1">
                  <a:lumMod val="75000"/>
                  <a:lumOff val="25000"/>
                </a:schemeClr>
              </a:solidFill>
              <a:latin typeface="Baskerville Old Face" panose="02020602080505020303" pitchFamily="18" charset="0"/>
            </a:endParaRPr>
          </a:p>
        </p:txBody>
      </p:sp>
      <p:sp>
        <p:nvSpPr>
          <p:cNvPr id="4" name="Text Placeholder 4">
            <a:extLst>
              <a:ext uri="{FF2B5EF4-FFF2-40B4-BE49-F238E27FC236}">
                <a16:creationId xmlns:a16="http://schemas.microsoft.com/office/drawing/2014/main" id="{659ADA47-8469-1D4F-9D4B-A5D6F4AFF63F}"/>
              </a:ext>
            </a:extLst>
          </p:cNvPr>
          <p:cNvSpPr txBox="1">
            <a:spLocks/>
          </p:cNvSpPr>
          <p:nvPr/>
        </p:nvSpPr>
        <p:spPr>
          <a:xfrm>
            <a:off x="1993128" y="5814425"/>
            <a:ext cx="3036346" cy="596445"/>
          </a:xfrm>
          <a:prstGeom prst="rect">
            <a:avLst/>
          </a:prstGeom>
          <a:noFill/>
        </p:spPr>
        <p:txBody>
          <a:bodyPr wrap="square" rtlCol="0">
            <a:sp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defTabSz="832104">
              <a:spcBef>
                <a:spcPts val="910"/>
              </a:spcBef>
              <a:buNone/>
            </a:pPr>
            <a:r>
              <a:rPr lang="en-US" sz="1638" kern="1200" dirty="0">
                <a:solidFill>
                  <a:schemeClr val="tx1">
                    <a:lumMod val="85000"/>
                    <a:lumOff val="15000"/>
                  </a:schemeClr>
                </a:solidFill>
                <a:latin typeface="+mn-lt"/>
                <a:ea typeface="+mn-ea"/>
                <a:cs typeface="+mn-cs"/>
              </a:rPr>
              <a:t>Vision Screening Guidelines Page 11</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254" name="Rectangle 5325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2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210" r="10123" b="1"/>
          <a:stretch/>
        </p:blipFill>
        <p:spPr bwMode="auto">
          <a:xfrm>
            <a:off x="-2285" y="10"/>
            <a:ext cx="9143999"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Rectangle 5325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1" name="Title 2"/>
          <p:cNvSpPr>
            <a:spLocks noGrp="1"/>
          </p:cNvSpPr>
          <p:nvPr>
            <p:ph type="title" idx="4294967295"/>
          </p:nvPr>
        </p:nvSpPr>
        <p:spPr>
          <a:xfrm>
            <a:off x="822960" y="325550"/>
            <a:ext cx="75438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1">
            <a:normAutofit/>
          </a:bodyPr>
          <a:lstStyle/>
          <a:p>
            <a:pPr algn="ctr"/>
            <a:r>
              <a:rPr lang="en-US" altLang="en-US" sz="4500">
                <a:solidFill>
                  <a:srgbClr val="FFFFFF"/>
                </a:solidFill>
              </a:rPr>
              <a:t>Random Dot E Kit</a:t>
            </a:r>
            <a:br>
              <a:rPr lang="en-US" altLang="en-US" sz="4500">
                <a:solidFill>
                  <a:srgbClr val="FFFFFF"/>
                </a:solidFill>
              </a:rPr>
            </a:br>
            <a:r>
              <a:rPr lang="en-US" altLang="en-US" sz="4500">
                <a:solidFill>
                  <a:srgbClr val="FFFFFF"/>
                </a:solidFill>
              </a:rPr>
              <a:t>Equipment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0" y="3752849"/>
            <a:ext cx="3276600" cy="2452687"/>
          </a:xfrm>
          <a:prstGeom prst="rect">
            <a:avLst/>
          </a:prstGeom>
        </p:spPr>
        <p:txBody>
          <a:bodyPr vert="horz" lIns="91440" tIns="45720" rIns="91440" bIns="45720" rtlCol="0" anchor="ctr">
            <a:normAutofit/>
          </a:bodyPr>
          <a:lstStyle/>
          <a:p>
            <a:r>
              <a:rPr lang="en-US" altLang="en-US" sz="3100" dirty="0"/>
              <a:t>Random Dot E</a:t>
            </a:r>
          </a:p>
        </p:txBody>
      </p:sp>
      <p:pic>
        <p:nvPicPr>
          <p:cNvPr id="55299" name="Picture 2"/>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7246"/>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TextBox 1">
            <a:extLst>
              <a:ext uri="{FF2B5EF4-FFF2-40B4-BE49-F238E27FC236}">
                <a16:creationId xmlns:a16="http://schemas.microsoft.com/office/drawing/2014/main" id="{DE558FB1-2A96-4B2E-95A7-D4109858E7E7}"/>
              </a:ext>
            </a:extLst>
          </p:cNvPr>
          <p:cNvSpPr txBox="1"/>
          <p:nvPr/>
        </p:nvSpPr>
        <p:spPr>
          <a:xfrm>
            <a:off x="3733800" y="3752850"/>
            <a:ext cx="5048246" cy="2452687"/>
          </a:xfrm>
          <a:prstGeom prst="rect">
            <a:avLst/>
          </a:prstGeom>
        </p:spPr>
        <p:txBody>
          <a:bodyPr vert="horz" lIns="91440" tIns="45720" rIns="91440" bIns="45720" rtlCol="0" anchor="ctr">
            <a:normAutofit/>
          </a:bodyPr>
          <a:lstStyle/>
          <a:p>
            <a:pPr defTabSz="914400">
              <a:lnSpc>
                <a:spcPct val="90000"/>
              </a:lnSpc>
              <a:spcBef>
                <a:spcPts val="1000"/>
              </a:spcBef>
              <a:buClr>
                <a:schemeClr val="accent2"/>
              </a:buClr>
            </a:pPr>
            <a:r>
              <a:rPr lang="en-US" sz="2800" dirty="0"/>
              <a:t>With glasses in place, children with good alignment and normal binocular vision will be able to see the stereo “E” in 3-dimensions.  </a:t>
            </a:r>
            <a:r>
              <a:rPr lang="en-US" dirty="0"/>
              <a:t>(page 11)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324" name="Rectangle 56326">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325" name="Group 5632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56330" name="Rectangle 5632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31" name="Rectangle 5633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32" name="Rectangle 5633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334" name="Rectangle 5633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2" name="Title 1"/>
          <p:cNvSpPr>
            <a:spLocks noGrp="1"/>
          </p:cNvSpPr>
          <p:nvPr>
            <p:ph type="title" idx="4294967295"/>
          </p:nvPr>
        </p:nvSpPr>
        <p:spPr>
          <a:xfrm>
            <a:off x="782723" y="809898"/>
            <a:ext cx="7629757" cy="1554480"/>
          </a:xfrm>
          <a:prstGeom prst="rect">
            <a:avLst/>
          </a:prstGeom>
        </p:spPr>
        <p:txBody>
          <a:bodyPr vert="horz" lIns="91440" tIns="45720" rIns="91440" bIns="45720" rtlCol="0" anchor="ctr">
            <a:normAutofit/>
          </a:bodyPr>
          <a:lstStyle/>
          <a:p>
            <a:r>
              <a:rPr lang="en-US" altLang="en-US" sz="4200" kern="1200">
                <a:solidFill>
                  <a:schemeClr val="tx1"/>
                </a:solidFill>
                <a:latin typeface="+mj-lt"/>
                <a:ea typeface="+mj-ea"/>
                <a:cs typeface="+mj-cs"/>
              </a:rPr>
              <a:t>Random Dot E</a:t>
            </a:r>
          </a:p>
        </p:txBody>
      </p:sp>
      <p:cxnSp>
        <p:nvCxnSpPr>
          <p:cNvPr id="56336" name="Straight Connector 5633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7890" name="Content Placeholder 2"/>
          <p:cNvSpPr>
            <a:spLocks noGrp="1"/>
          </p:cNvSpPr>
          <p:nvPr>
            <p:ph idx="4294967295"/>
          </p:nvPr>
        </p:nvSpPr>
        <p:spPr>
          <a:xfrm>
            <a:off x="1685714" y="2057401"/>
            <a:ext cx="6162886" cy="3906438"/>
          </a:xfrm>
          <a:prstGeom prst="rect">
            <a:avLst/>
          </a:prstGeom>
        </p:spPr>
        <p:txBody>
          <a:bodyPr rtlCol="0">
            <a:normAutofit lnSpcReduction="10000"/>
          </a:bodyPr>
          <a:lstStyle/>
          <a:p>
            <a:pPr marL="139903" indent="-139903" defTabSz="559613">
              <a:spcBef>
                <a:spcPts val="612"/>
              </a:spcBef>
              <a:buFont typeface="Arial" charset="0"/>
              <a:buChar char="•"/>
              <a:defRPr/>
            </a:pPr>
            <a:r>
              <a:rPr lang="en-US" sz="2000" b="1" kern="1200" dirty="0">
                <a:solidFill>
                  <a:schemeClr val="tx1">
                    <a:lumMod val="75000"/>
                    <a:lumOff val="25000"/>
                  </a:schemeClr>
                </a:solidFill>
                <a:latin typeface="Baskerville Old Face" panose="02020602080505020303" pitchFamily="18" charset="0"/>
                <a:ea typeface="+mn-ea"/>
                <a:cs typeface="+mn-cs"/>
              </a:rPr>
              <a:t>Location and Setup</a:t>
            </a:r>
          </a:p>
          <a:p>
            <a:pPr marL="279806" lvl="1" indent="-173480" defTabSz="559613">
              <a:spcBef>
                <a:spcPts val="612"/>
              </a:spcBef>
              <a:buFont typeface="Arial" charset="0"/>
              <a:buChar char="–"/>
              <a:defRPr/>
            </a:pPr>
            <a:r>
              <a:rPr lang="en-US" sz="2000" kern="1200" dirty="0">
                <a:solidFill>
                  <a:schemeClr val="tx1">
                    <a:lumMod val="75000"/>
                    <a:lumOff val="25000"/>
                  </a:schemeClr>
                </a:solidFill>
                <a:latin typeface="Baskerville Old Face" panose="02020602080505020303" pitchFamily="18" charset="0"/>
                <a:ea typeface="+mn-ea"/>
                <a:cs typeface="+mn-cs"/>
              </a:rPr>
              <a:t>Make sure that the test distance between the student and the cards is carefully measured at 40 inches.</a:t>
            </a:r>
          </a:p>
          <a:p>
            <a:pPr marL="279806" lvl="1" indent="-173480" defTabSz="559613">
              <a:spcBef>
                <a:spcPts val="612"/>
              </a:spcBef>
              <a:buFont typeface="Arial" charset="0"/>
              <a:buChar char="–"/>
              <a:defRPr/>
            </a:pPr>
            <a:r>
              <a:rPr lang="en-US" sz="2000" kern="1200" dirty="0">
                <a:solidFill>
                  <a:schemeClr val="tx1">
                    <a:lumMod val="75000"/>
                    <a:lumOff val="25000"/>
                  </a:schemeClr>
                </a:solidFill>
                <a:latin typeface="Baskerville Old Face" panose="02020602080505020303" pitchFamily="18" charset="0"/>
                <a:ea typeface="+mn-ea"/>
                <a:cs typeface="+mn-cs"/>
              </a:rPr>
              <a:t>Make sure that there is bright room lighting.</a:t>
            </a:r>
          </a:p>
          <a:p>
            <a:pPr marL="139903" indent="-139903" defTabSz="559613">
              <a:spcBef>
                <a:spcPts val="612"/>
              </a:spcBef>
              <a:buFont typeface="Arial" charset="0"/>
              <a:buChar char="•"/>
              <a:defRPr/>
            </a:pPr>
            <a:r>
              <a:rPr lang="en-US" sz="2000" b="1" kern="1200" dirty="0">
                <a:solidFill>
                  <a:schemeClr val="tx1">
                    <a:lumMod val="75000"/>
                    <a:lumOff val="25000"/>
                  </a:schemeClr>
                </a:solidFill>
                <a:latin typeface="Baskerville Old Face" panose="02020602080505020303" pitchFamily="18" charset="0"/>
                <a:ea typeface="+mn-ea"/>
                <a:cs typeface="+mn-cs"/>
              </a:rPr>
              <a:t>Procedure</a:t>
            </a:r>
          </a:p>
          <a:p>
            <a:pPr marL="279806" lvl="1" indent="-173480" defTabSz="559613">
              <a:spcBef>
                <a:spcPts val="612"/>
              </a:spcBef>
              <a:buFont typeface="Arial" charset="0"/>
              <a:buChar char="–"/>
              <a:defRPr/>
            </a:pPr>
            <a:r>
              <a:rPr lang="en-US" sz="2000" kern="1200" dirty="0">
                <a:solidFill>
                  <a:schemeClr val="tx1">
                    <a:lumMod val="75000"/>
                    <a:lumOff val="25000"/>
                  </a:schemeClr>
                </a:solidFill>
                <a:latin typeface="Baskerville Old Face" panose="02020602080505020303" pitchFamily="18" charset="0"/>
                <a:ea typeface="+mn-ea"/>
                <a:cs typeface="+mn-cs"/>
              </a:rPr>
              <a:t>Have student put on stereo glasses.</a:t>
            </a:r>
          </a:p>
          <a:p>
            <a:pPr marL="279806" lvl="1" indent="0" defTabSz="559613">
              <a:spcBef>
                <a:spcPts val="612"/>
              </a:spcBef>
              <a:buNone/>
              <a:defRPr/>
            </a:pPr>
            <a:endParaRPr lang="en-US" sz="2000" kern="1200" dirty="0">
              <a:solidFill>
                <a:schemeClr val="tx1">
                  <a:lumMod val="75000"/>
                  <a:lumOff val="25000"/>
                </a:schemeClr>
              </a:solidFill>
              <a:latin typeface="Baskerville Old Face" panose="02020602080505020303" pitchFamily="18" charset="0"/>
              <a:ea typeface="+mn-ea"/>
              <a:cs typeface="+mn-cs"/>
            </a:endParaRPr>
          </a:p>
          <a:p>
            <a:pPr marL="279806" lvl="1" indent="-173480" defTabSz="559613">
              <a:spcBef>
                <a:spcPts val="612"/>
              </a:spcBef>
              <a:buFont typeface="Arial" charset="0"/>
              <a:buChar char="–"/>
              <a:defRPr/>
            </a:pPr>
            <a:r>
              <a:rPr lang="en-US" sz="2000" kern="1200" dirty="0">
                <a:solidFill>
                  <a:schemeClr val="tx1">
                    <a:lumMod val="75000"/>
                    <a:lumOff val="25000"/>
                  </a:schemeClr>
                </a:solidFill>
                <a:latin typeface="Baskerville Old Face" panose="02020602080505020303" pitchFamily="18" charset="0"/>
                <a:ea typeface="+mn-ea"/>
                <a:cs typeface="+mn-cs"/>
              </a:rPr>
              <a:t>If the student wears glasses, the stereo glasses should be placed over the student’s own glasses. (Indicate on form)</a:t>
            </a:r>
          </a:p>
          <a:p>
            <a:pPr marL="279806" lvl="1" indent="0" defTabSz="559613">
              <a:spcBef>
                <a:spcPts val="612"/>
              </a:spcBef>
              <a:buNone/>
              <a:defRPr/>
            </a:pPr>
            <a:endParaRPr lang="en-US" sz="2000" kern="1200" dirty="0">
              <a:solidFill>
                <a:schemeClr val="tx1">
                  <a:lumMod val="75000"/>
                  <a:lumOff val="25000"/>
                </a:schemeClr>
              </a:solidFill>
              <a:latin typeface="Baskerville Old Face" panose="02020602080505020303" pitchFamily="18" charset="0"/>
              <a:ea typeface="+mn-ea"/>
              <a:cs typeface="+mn-cs"/>
            </a:endParaRPr>
          </a:p>
          <a:p>
            <a:pPr marL="279806" lvl="1" indent="-173480" defTabSz="559613">
              <a:spcBef>
                <a:spcPts val="612"/>
              </a:spcBef>
              <a:buFont typeface="Arial" charset="0"/>
              <a:buChar char="–"/>
              <a:defRPr/>
            </a:pPr>
            <a:r>
              <a:rPr lang="en-US" sz="2000" kern="1200" dirty="0">
                <a:solidFill>
                  <a:schemeClr val="tx1">
                    <a:lumMod val="75000"/>
                    <a:lumOff val="25000"/>
                  </a:schemeClr>
                </a:solidFill>
                <a:latin typeface="Baskerville Old Face" panose="02020602080505020303" pitchFamily="18" charset="0"/>
                <a:ea typeface="+mn-ea"/>
                <a:cs typeface="+mn-cs"/>
              </a:rPr>
              <a:t>Be sure the student keeps head straight when viewing slides</a:t>
            </a:r>
          </a:p>
          <a:p>
            <a:pPr lvl="1" indent="-283464" eaLnBrk="1" fontAlgn="auto" hangingPunct="1">
              <a:spcAft>
                <a:spcPts val="0"/>
              </a:spcAft>
              <a:buFont typeface="Arial" charset="0"/>
              <a:buChar char="–"/>
              <a:defRPr/>
            </a:pPr>
            <a:endParaRPr lang="en-US" sz="2400" dirty="0">
              <a:solidFill>
                <a:schemeClr val="tx1">
                  <a:lumMod val="75000"/>
                  <a:lumOff val="25000"/>
                </a:schemeClr>
              </a:solidFill>
            </a:endParaRPr>
          </a:p>
        </p:txBody>
      </p:sp>
      <p:sp>
        <p:nvSpPr>
          <p:cNvPr id="4" name="Text Placeholder 4">
            <a:extLst>
              <a:ext uri="{FF2B5EF4-FFF2-40B4-BE49-F238E27FC236}">
                <a16:creationId xmlns:a16="http://schemas.microsoft.com/office/drawing/2014/main" id="{9C933486-650C-DF44-8FDC-338FA5AAC230}"/>
              </a:ext>
            </a:extLst>
          </p:cNvPr>
          <p:cNvSpPr txBox="1">
            <a:spLocks/>
          </p:cNvSpPr>
          <p:nvPr/>
        </p:nvSpPr>
        <p:spPr>
          <a:xfrm>
            <a:off x="5417922" y="5963492"/>
            <a:ext cx="2037096" cy="431528"/>
          </a:xfrm>
          <a:prstGeom prst="rect">
            <a:avLst/>
          </a:prstGeom>
          <a:noFill/>
        </p:spPr>
        <p:txBody>
          <a:bodyPr wrap="square" rtlCol="0">
            <a:sp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defTabSz="559613">
              <a:spcBef>
                <a:spcPts val="612"/>
              </a:spcBef>
              <a:buNone/>
            </a:pPr>
            <a:r>
              <a:rPr lang="en-US" sz="1102" kern="1200" dirty="0">
                <a:solidFill>
                  <a:schemeClr val="tx1">
                    <a:lumMod val="85000"/>
                    <a:lumOff val="15000"/>
                  </a:schemeClr>
                </a:solidFill>
                <a:latin typeface="+mn-lt"/>
                <a:ea typeface="+mn-ea"/>
                <a:cs typeface="+mn-cs"/>
              </a:rPr>
              <a:t>Vision Screening </a:t>
            </a:r>
            <a:r>
              <a:rPr lang="en-US" sz="1102" dirty="0"/>
              <a:t>Guidelines</a:t>
            </a:r>
            <a:r>
              <a:rPr lang="en-US" sz="1102" kern="1200" dirty="0">
                <a:solidFill>
                  <a:schemeClr val="tx1">
                    <a:lumMod val="85000"/>
                    <a:lumOff val="15000"/>
                  </a:schemeClr>
                </a:solidFill>
                <a:latin typeface="+mn-lt"/>
                <a:ea typeface="+mn-ea"/>
                <a:cs typeface="+mn-cs"/>
              </a:rPr>
              <a:t> Page 11</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Title 3"/>
          <p:cNvSpPr>
            <a:spLocks noGrp="1"/>
          </p:cNvSpPr>
          <p:nvPr>
            <p:ph type="title" idx="4294967295"/>
          </p:nvPr>
        </p:nvSpPr>
        <p:spPr>
          <a:xfrm>
            <a:off x="0" y="3752849"/>
            <a:ext cx="3276599" cy="2452687"/>
          </a:xfrm>
          <a:prstGeom prst="rect">
            <a:avLst/>
          </a:prstGeom>
        </p:spPr>
        <p:txBody>
          <a:bodyPr vert="horz" lIns="91440" tIns="45720" rIns="91440" bIns="45720" rtlCol="0" anchor="ctr">
            <a:normAutofit/>
          </a:bodyPr>
          <a:lstStyle/>
          <a:p>
            <a:r>
              <a:rPr lang="en-US" altLang="en-US" sz="3100" dirty="0"/>
              <a:t>Random Dot E</a:t>
            </a:r>
          </a:p>
        </p:txBody>
      </p:sp>
      <p:pic>
        <p:nvPicPr>
          <p:cNvPr id="57347" name="Picture 2"/>
          <p:cNvPicPr>
            <a:picLocks noGrp="1" noChangeAspect="1" noChangeArrowheads="1"/>
          </p:cNvPicPr>
          <p:nvPr>
            <p:ph sz="half" idx="4294967295"/>
          </p:nvPr>
        </p:nvPicPr>
        <p:blipFill rotWithShape="1">
          <a:blip r:embed="rId2">
            <a:extLst>
              <a:ext uri="{28A0092B-C50C-407E-A947-70E740481C1C}">
                <a14:useLocalDpi xmlns:a14="http://schemas.microsoft.com/office/drawing/2010/main" val="0"/>
              </a:ext>
            </a:extLst>
          </a:blip>
          <a:srcRect t="17685" b="31591"/>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9395" name="Content Placeholder 5"/>
          <p:cNvSpPr>
            <a:spLocks noGrp="1"/>
          </p:cNvSpPr>
          <p:nvPr>
            <p:ph sz="half" idx="4294967295"/>
          </p:nvPr>
        </p:nvSpPr>
        <p:spPr>
          <a:xfrm>
            <a:off x="3167986" y="3752850"/>
            <a:ext cx="5614060" cy="2452687"/>
          </a:xfrm>
          <a:prstGeom prst="rect">
            <a:avLst/>
          </a:prstGeom>
        </p:spPr>
        <p:txBody>
          <a:bodyPr vert="horz" lIns="91440" tIns="45720" rIns="91440" bIns="45720" rtlCol="0" anchor="ctr">
            <a:normAutofit/>
          </a:bodyPr>
          <a:lstStyle/>
          <a:p>
            <a:pPr fontAlgn="auto">
              <a:spcAft>
                <a:spcPts val="0"/>
              </a:spcAft>
              <a:defRPr/>
            </a:pPr>
            <a:r>
              <a:rPr lang="en-US" altLang="en-US" sz="1600"/>
              <a:t>Hold model E </a:t>
            </a:r>
            <a:r>
              <a:rPr lang="en-US" altLang="en-US" sz="1600" i="1"/>
              <a:t>demonstration plate </a:t>
            </a:r>
            <a:r>
              <a:rPr lang="en-US" altLang="en-US" sz="1600"/>
              <a:t>at a distance of a 40 inches in front of student.</a:t>
            </a:r>
          </a:p>
          <a:p>
            <a:pPr marL="0" fontAlgn="auto">
              <a:spcAft>
                <a:spcPts val="0"/>
              </a:spcAft>
              <a:defRPr/>
            </a:pPr>
            <a:endParaRPr lang="en-US" altLang="en-US" sz="1600"/>
          </a:p>
          <a:p>
            <a:pPr fontAlgn="auto">
              <a:spcAft>
                <a:spcPts val="0"/>
              </a:spcAft>
              <a:defRPr/>
            </a:pPr>
            <a:r>
              <a:rPr lang="en-US" altLang="en-US" sz="1600"/>
              <a:t>Point to the “E” and say to the student, “Tell me what you see.”</a:t>
            </a:r>
          </a:p>
          <a:p>
            <a:pPr fontAlgn="auto">
              <a:spcAft>
                <a:spcPts val="0"/>
              </a:spcAft>
              <a:defRPr/>
            </a:pPr>
            <a:endParaRPr lang="en-US" altLang="en-US" sz="1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373" name="Rectangle 58375">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4" name="Freeform: Shape 58377">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007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370" name="Title 1"/>
          <p:cNvSpPr>
            <a:spLocks noGrp="1"/>
          </p:cNvSpPr>
          <p:nvPr>
            <p:ph type="title" idx="4294967295"/>
          </p:nvPr>
        </p:nvSpPr>
        <p:spPr>
          <a:xfrm>
            <a:off x="628650" y="609600"/>
            <a:ext cx="4478495" cy="1330839"/>
          </a:xfrm>
          <a:prstGeom prst="rect">
            <a:avLst/>
          </a:prstGeom>
        </p:spPr>
        <p:txBody>
          <a:bodyPr vert="horz" lIns="91440" tIns="45720" rIns="91440" bIns="45720" rtlCol="0" anchor="ctr">
            <a:normAutofit/>
          </a:bodyPr>
          <a:lstStyle/>
          <a:p>
            <a:r>
              <a:rPr lang="en-US" altLang="en-US" kern="1200" dirty="0">
                <a:solidFill>
                  <a:schemeClr val="tx1"/>
                </a:solidFill>
                <a:latin typeface="+mj-lt"/>
                <a:ea typeface="+mj-ea"/>
                <a:cs typeface="+mj-cs"/>
              </a:rPr>
              <a:t>Random Dot E</a:t>
            </a:r>
          </a:p>
        </p:txBody>
      </p:sp>
      <p:sp>
        <p:nvSpPr>
          <p:cNvPr id="41987" name="Content Placeholder 5"/>
          <p:cNvSpPr>
            <a:spLocks noGrp="1"/>
          </p:cNvSpPr>
          <p:nvPr>
            <p:ph sz="quarter" idx="4294967295"/>
          </p:nvPr>
        </p:nvSpPr>
        <p:spPr>
          <a:xfrm>
            <a:off x="646774" y="2194102"/>
            <a:ext cx="2570251" cy="3908586"/>
          </a:xfrm>
          <a:prstGeom prst="rect">
            <a:avLst/>
          </a:prstGeom>
        </p:spPr>
        <p:txBody>
          <a:bodyPr vert="horz" lIns="91440" tIns="45720" rIns="91440" bIns="45720" rtlCol="0">
            <a:normAutofit/>
          </a:bodyPr>
          <a:lstStyle/>
          <a:p>
            <a:pPr fontAlgn="auto">
              <a:spcAft>
                <a:spcPts val="0"/>
              </a:spcAft>
              <a:defRPr/>
            </a:pPr>
            <a:r>
              <a:rPr lang="en-US" sz="1700"/>
              <a:t>Pick up the blank test plate and hold it next to the </a:t>
            </a:r>
            <a:r>
              <a:rPr lang="en-US" sz="1700" i="1"/>
              <a:t>demonstration plate.</a:t>
            </a:r>
          </a:p>
          <a:p>
            <a:pPr marL="0" fontAlgn="auto">
              <a:spcAft>
                <a:spcPts val="0"/>
              </a:spcAft>
              <a:defRPr/>
            </a:pPr>
            <a:endParaRPr lang="en-US" sz="1700" i="1"/>
          </a:p>
          <a:p>
            <a:pPr fontAlgn="auto">
              <a:spcAft>
                <a:spcPts val="0"/>
              </a:spcAft>
              <a:defRPr/>
            </a:pPr>
            <a:r>
              <a:rPr lang="en-US" sz="1700"/>
              <a:t>Ask the student to point to the plate with the raised, embossed “E”.</a:t>
            </a:r>
          </a:p>
        </p:txBody>
      </p:sp>
      <p:pic>
        <p:nvPicPr>
          <p:cNvPr id="58371"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084092" y="1600099"/>
            <a:ext cx="4616356" cy="368154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9396" name="Picture 2"/>
          <p:cNvPicPr>
            <a:picLocks noGrp="1" noChangeAspect="1" noChangeArrowheads="1"/>
          </p:cNvPicPr>
          <p:nvPr>
            <p:ph sz="half" idx="4294967295"/>
          </p:nvPr>
        </p:nvPicPr>
        <p:blipFill rotWithShape="1">
          <a:blip r:embed="rId2">
            <a:extLst>
              <a:ext uri="{28A0092B-C50C-407E-A947-70E740481C1C}">
                <a14:useLocalDpi xmlns:a14="http://schemas.microsoft.com/office/drawing/2010/main" val="0"/>
              </a:ext>
            </a:extLst>
          </a:blip>
          <a:srcRect l="21910" r="39252" b="-1"/>
          <a:stretch/>
        </p:blipFill>
        <p:spPr>
          <a:xfrm>
            <a:off x="5651500" y="0"/>
            <a:ext cx="3492500" cy="6858000"/>
          </a:xfrm>
          <a:prstGeom prst="rect">
            <a:avLst/>
          </a:prstGeom>
        </p:spPr>
      </p:pic>
      <p:sp>
        <p:nvSpPr>
          <p:cNvPr id="59394" name="Title 1"/>
          <p:cNvSpPr>
            <a:spLocks noGrp="1"/>
          </p:cNvSpPr>
          <p:nvPr>
            <p:ph type="title" idx="4294967295"/>
          </p:nvPr>
        </p:nvSpPr>
        <p:spPr>
          <a:xfrm>
            <a:off x="0" y="979488"/>
            <a:ext cx="4445000" cy="1174750"/>
          </a:xfrm>
          <a:prstGeom prst="rect">
            <a:avLst/>
          </a:prstGeom>
        </p:spPr>
        <p:txBody>
          <a:bodyPr vert="horz" lIns="182880" tIns="182880" rIns="182880" bIns="182880" rtlCol="0" anchor="ctr">
            <a:normAutofit/>
          </a:bodyPr>
          <a:lstStyle/>
          <a:p>
            <a:r>
              <a:rPr lang="en-US" altLang="en-US" sz="3600" dirty="0"/>
              <a:t>Random Dot E</a:t>
            </a:r>
          </a:p>
        </p:txBody>
      </p:sp>
      <p:sp>
        <p:nvSpPr>
          <p:cNvPr id="62467" name="Content Placeholder 2"/>
          <p:cNvSpPr>
            <a:spLocks noGrp="1"/>
          </p:cNvSpPr>
          <p:nvPr>
            <p:ph sz="half" idx="4294967295"/>
          </p:nvPr>
        </p:nvSpPr>
        <p:spPr>
          <a:xfrm>
            <a:off x="0" y="2640013"/>
            <a:ext cx="4445000" cy="3255962"/>
          </a:xfrm>
          <a:prstGeom prst="rect">
            <a:avLst/>
          </a:prstGeom>
        </p:spPr>
        <p:txBody>
          <a:bodyPr vert="horz" lIns="91440" tIns="45720" rIns="91440" bIns="45720" rtlCol="0">
            <a:normAutofit/>
          </a:bodyPr>
          <a:lstStyle/>
          <a:p>
            <a:pPr fontAlgn="auto">
              <a:spcAft>
                <a:spcPts val="0"/>
              </a:spcAft>
              <a:defRPr/>
            </a:pPr>
            <a:r>
              <a:rPr lang="en-US" altLang="en-US"/>
              <a:t>Shuffle the plates behind your back and repeat the procedure 4 more times, holding the plates side by side or above and below each other. Vary the position.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0418" name="Title 4"/>
          <p:cNvSpPr>
            <a:spLocks noGrp="1"/>
          </p:cNvSpPr>
          <p:nvPr>
            <p:ph type="title" idx="4294967295"/>
          </p:nvPr>
        </p:nvSpPr>
        <p:spPr>
          <a:xfrm>
            <a:off x="0" y="979488"/>
            <a:ext cx="4445000" cy="1174750"/>
          </a:xfrm>
          <a:prstGeom prst="rect">
            <a:avLst/>
          </a:prstGeom>
        </p:spPr>
        <p:txBody>
          <a:bodyPr>
            <a:normAutofit/>
          </a:bodyPr>
          <a:lstStyle/>
          <a:p>
            <a:pPr eaLnBrk="1" hangingPunct="1"/>
            <a:r>
              <a:rPr lang="en-US" altLang="en-US" b="1" dirty="0">
                <a:latin typeface="Baskerville Old Face" panose="02020602080505020303" pitchFamily="18" charset="0"/>
              </a:rPr>
              <a:t>Random Dot E</a:t>
            </a:r>
          </a:p>
        </p:txBody>
      </p:sp>
      <p:sp>
        <p:nvSpPr>
          <p:cNvPr id="44035" name="Content Placeholder 3"/>
          <p:cNvSpPr>
            <a:spLocks noGrp="1"/>
          </p:cNvSpPr>
          <p:nvPr>
            <p:ph idx="4294967295"/>
          </p:nvPr>
        </p:nvSpPr>
        <p:spPr>
          <a:xfrm>
            <a:off x="0" y="1981200"/>
            <a:ext cx="4445000" cy="3914775"/>
          </a:xfrm>
          <a:prstGeom prst="rect">
            <a:avLst/>
          </a:prstGeom>
        </p:spPr>
        <p:txBody>
          <a:bodyPr rtlCol="0">
            <a:normAutofit fontScale="62500" lnSpcReduction="20000"/>
          </a:bodyPr>
          <a:lstStyle/>
          <a:p>
            <a:pPr eaLnBrk="1" fontAlgn="auto" hangingPunct="1">
              <a:lnSpc>
                <a:spcPct val="90000"/>
              </a:lnSpc>
              <a:spcAft>
                <a:spcPts val="0"/>
              </a:spcAft>
              <a:buClrTx/>
              <a:defRPr/>
            </a:pPr>
            <a:r>
              <a:rPr lang="en-US" sz="3600" dirty="0">
                <a:latin typeface="Baskerville Old Face" panose="02020602080505020303" pitchFamily="18" charset="0"/>
              </a:rPr>
              <a:t>Replace the Model E slide with the Raised/Recessed Stereo slide when you determine that the student understands the procedure</a:t>
            </a:r>
          </a:p>
          <a:p>
            <a:pPr eaLnBrk="1" fontAlgn="auto" hangingPunct="1">
              <a:lnSpc>
                <a:spcPct val="90000"/>
              </a:lnSpc>
              <a:spcAft>
                <a:spcPts val="0"/>
              </a:spcAft>
              <a:buClrTx/>
              <a:defRPr/>
            </a:pPr>
            <a:endParaRPr lang="en-US" sz="3600" dirty="0">
              <a:latin typeface="Baskerville Old Face" panose="02020602080505020303" pitchFamily="18" charset="0"/>
            </a:endParaRPr>
          </a:p>
          <a:p>
            <a:pPr eaLnBrk="1" fontAlgn="auto" hangingPunct="1">
              <a:lnSpc>
                <a:spcPct val="90000"/>
              </a:lnSpc>
              <a:spcAft>
                <a:spcPts val="0"/>
              </a:spcAft>
              <a:buClrTx/>
              <a:defRPr/>
            </a:pPr>
            <a:r>
              <a:rPr lang="en-US" sz="3600" dirty="0">
                <a:latin typeface="Baskerville Old Face" panose="02020602080505020303" pitchFamily="18" charset="0"/>
              </a:rPr>
              <a:t>Repeat the procedure</a:t>
            </a:r>
          </a:p>
          <a:p>
            <a:pPr eaLnBrk="1" fontAlgn="auto" hangingPunct="1">
              <a:lnSpc>
                <a:spcPct val="90000"/>
              </a:lnSpc>
              <a:spcAft>
                <a:spcPts val="0"/>
              </a:spcAft>
              <a:buClrTx/>
              <a:defRPr/>
            </a:pPr>
            <a:endParaRPr lang="en-US" sz="3600" dirty="0">
              <a:latin typeface="Baskerville Old Face" panose="02020602080505020303" pitchFamily="18" charset="0"/>
            </a:endParaRPr>
          </a:p>
          <a:p>
            <a:pPr eaLnBrk="1" fontAlgn="auto" hangingPunct="1">
              <a:lnSpc>
                <a:spcPct val="90000"/>
              </a:lnSpc>
              <a:spcAft>
                <a:spcPts val="0"/>
              </a:spcAft>
              <a:buClrTx/>
              <a:defRPr/>
            </a:pPr>
            <a:r>
              <a:rPr lang="en-US" sz="3600" dirty="0">
                <a:latin typeface="Baskerville Old Face" panose="02020602080505020303" pitchFamily="18" charset="0"/>
              </a:rPr>
              <a:t>Student passes the stereo screening if he/she correctly identifies the location of the stereo E on at least 4 of the 5 presentations</a:t>
            </a:r>
            <a:r>
              <a:rPr lang="en-US" sz="3600" b="1" dirty="0">
                <a:latin typeface="Baskerville Old Face" panose="02020602080505020303" pitchFamily="18" charset="0"/>
              </a:rPr>
              <a:t>.</a:t>
            </a:r>
            <a:endParaRPr lang="en-US" sz="3600" dirty="0">
              <a:latin typeface="Baskerville Old Face" panose="02020602080505020303" pitchFamily="18" charset="0"/>
            </a:endParaRPr>
          </a:p>
          <a:p>
            <a:pPr eaLnBrk="1" fontAlgn="auto" hangingPunct="1">
              <a:lnSpc>
                <a:spcPct val="90000"/>
              </a:lnSpc>
              <a:spcAft>
                <a:spcPts val="0"/>
              </a:spcAft>
              <a:buFont typeface="Arial" charset="0"/>
              <a:buChar char="•"/>
              <a:defRPr/>
            </a:pPr>
            <a:endParaRPr lang="en-US" dirty="0">
              <a:latin typeface="Baskerville Old Face" panose="02020602080505020303" pitchFamily="18" charset="0"/>
            </a:endParaRPr>
          </a:p>
        </p:txBody>
      </p:sp>
      <p:pic>
        <p:nvPicPr>
          <p:cNvPr id="3" name="Picture 2" descr="A picture containing person, indoor, holding, table&#10;&#10;Description automatically generated">
            <a:extLst>
              <a:ext uri="{FF2B5EF4-FFF2-40B4-BE49-F238E27FC236}">
                <a16:creationId xmlns:a16="http://schemas.microsoft.com/office/drawing/2014/main" id="{BD6F79A0-778A-4450-86F8-7DD997592ED7}"/>
              </a:ext>
            </a:extLst>
          </p:cNvPr>
          <p:cNvPicPr>
            <a:picLocks noChangeAspect="1"/>
          </p:cNvPicPr>
          <p:nvPr/>
        </p:nvPicPr>
        <p:blipFill rotWithShape="1">
          <a:blip r:embed="rId2">
            <a:extLst>
              <a:ext uri="{28A0092B-C50C-407E-A947-70E740481C1C}">
                <a14:useLocalDpi xmlns:a14="http://schemas.microsoft.com/office/drawing/2010/main" val="0"/>
              </a:ext>
            </a:extLst>
          </a:blip>
          <a:srcRect l="10626" r="55375" b="-1"/>
          <a:stretch/>
        </p:blipFill>
        <p:spPr>
          <a:xfrm>
            <a:off x="5650990" y="10"/>
            <a:ext cx="3493009" cy="685799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A1B5A2F-5ADB-9E4F-9222-371033E6C2CE}"/>
              </a:ext>
            </a:extLst>
          </p:cNvPr>
          <p:cNvSpPr>
            <a:spLocks noGrp="1" noChangeArrowheads="1"/>
          </p:cNvSpPr>
          <p:nvPr>
            <p:ph type="title"/>
          </p:nvPr>
        </p:nvSpPr>
        <p:spPr>
          <a:xfrm>
            <a:off x="1277143" y="152400"/>
            <a:ext cx="6589713" cy="1281113"/>
          </a:xfrm>
          <a:ln w="76200">
            <a:solidFill>
              <a:srgbClr val="0070C0"/>
            </a:solidFill>
          </a:ln>
        </p:spPr>
        <p:txBody>
          <a:bodyPr>
            <a:noAutofit/>
          </a:bodyPr>
          <a:lstStyle/>
          <a:p>
            <a:pPr algn="ctr" eaLnBrk="1" hangingPunct="1"/>
            <a:r>
              <a:rPr lang="en-US" altLang="en-US" sz="2800" b="1" dirty="0"/>
              <a:t>Vision Screening Demonstration video</a:t>
            </a:r>
          </a:p>
        </p:txBody>
      </p:sp>
      <p:pic>
        <p:nvPicPr>
          <p:cNvPr id="28675" name="Picture 2">
            <a:extLst>
              <a:ext uri="{FF2B5EF4-FFF2-40B4-BE49-F238E27FC236}">
                <a16:creationId xmlns:a16="http://schemas.microsoft.com/office/drawing/2014/main" id="{3B00BD07-374E-4745-907C-A7A9F5CB11E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4814" b="9958"/>
          <a:stretch>
            <a:fillRect/>
          </a:stretch>
        </p:blipFill>
        <p:spPr>
          <a:xfrm>
            <a:off x="0" y="1600200"/>
            <a:ext cx="9144000" cy="5257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8820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591" name="Rectangle 6759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86" name="Title 1"/>
          <p:cNvSpPr>
            <a:spLocks noGrp="1"/>
          </p:cNvSpPr>
          <p:nvPr>
            <p:ph type="title" idx="4294967295"/>
          </p:nvPr>
        </p:nvSpPr>
        <p:spPr>
          <a:xfrm>
            <a:off x="442170" y="856180"/>
            <a:ext cx="3420438" cy="1128068"/>
          </a:xfrm>
          <a:prstGeom prst="rect">
            <a:avLst/>
          </a:prstGeom>
        </p:spPr>
        <p:txBody>
          <a:bodyPr vert="horz" lIns="91440" tIns="45720" rIns="91440" bIns="45720" rtlCol="0" anchor="ctr">
            <a:normAutofit/>
          </a:bodyPr>
          <a:lstStyle/>
          <a:p>
            <a:pPr fontAlgn="auto">
              <a:spcAft>
                <a:spcPts val="0"/>
              </a:spcAft>
              <a:defRPr/>
            </a:pPr>
            <a:r>
              <a:rPr lang="en-US" altLang="en-US" sz="3500"/>
              <a:t>Re-Screening </a:t>
            </a:r>
            <a:br>
              <a:rPr lang="en-US" altLang="en-US" sz="3500"/>
            </a:br>
            <a:r>
              <a:rPr lang="en-US" altLang="en-US" sz="3500"/>
              <a:t>Guidelines</a:t>
            </a:r>
          </a:p>
        </p:txBody>
      </p:sp>
      <p:grpSp>
        <p:nvGrpSpPr>
          <p:cNvPr id="67593" name="Group 6759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67594" name="Rectangle 6759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95" name="Rectangle 6759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597" name="Rectangle 6759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443039" y="2330505"/>
            <a:ext cx="3419569" cy="3979585"/>
          </a:xfrm>
          <a:prstGeom prst="rect">
            <a:avLst/>
          </a:prstGeom>
        </p:spPr>
        <p:txBody>
          <a:bodyPr vert="horz" lIns="91440" tIns="45720" rIns="91440" bIns="45720" rtlCol="0" anchor="ctr">
            <a:normAutofit lnSpcReduction="10000"/>
          </a:bodyPr>
          <a:lstStyle/>
          <a:p>
            <a:pPr fontAlgn="auto">
              <a:spcAft>
                <a:spcPts val="0"/>
              </a:spcAft>
              <a:buClr>
                <a:schemeClr val="bg1"/>
              </a:buClr>
              <a:defRPr/>
            </a:pPr>
            <a:r>
              <a:rPr lang="en-US" sz="1600" dirty="0"/>
              <a:t>Indicated for any student failing any part of the initial screening (distance, near or binocularity)</a:t>
            </a:r>
          </a:p>
          <a:p>
            <a:pPr fontAlgn="auto">
              <a:spcAft>
                <a:spcPts val="0"/>
              </a:spcAft>
              <a:buClr>
                <a:schemeClr val="bg1"/>
              </a:buClr>
              <a:defRPr/>
            </a:pPr>
            <a:r>
              <a:rPr lang="en-US" sz="1600" dirty="0"/>
              <a:t>Eliminates students who failed initial screening due to factors such as fatigue, illness, anxiety, misunderstanding or distractions</a:t>
            </a:r>
          </a:p>
          <a:p>
            <a:pPr>
              <a:buClr>
                <a:schemeClr val="bg1"/>
              </a:buClr>
              <a:defRPr/>
            </a:pPr>
            <a:r>
              <a:rPr lang="en-US" altLang="en-US" sz="1600" dirty="0"/>
              <a:t>Should be done within 14-21 days after initial screening</a:t>
            </a:r>
          </a:p>
          <a:p>
            <a:pPr>
              <a:buClr>
                <a:schemeClr val="bg1"/>
              </a:buClr>
              <a:defRPr/>
            </a:pPr>
            <a:r>
              <a:rPr lang="en-US" altLang="en-US" sz="1600" dirty="0"/>
              <a:t>Rescreening procedures are the same as  initial screening procedure</a:t>
            </a:r>
          </a:p>
          <a:p>
            <a:pPr fontAlgn="auto">
              <a:spcAft>
                <a:spcPts val="0"/>
              </a:spcAft>
              <a:buClr>
                <a:schemeClr val="bg1"/>
              </a:buClr>
              <a:defRPr/>
            </a:pPr>
            <a:r>
              <a:rPr lang="en-US" sz="1600" dirty="0"/>
              <a:t>Page 15</a:t>
            </a:r>
          </a:p>
        </p:txBody>
      </p:sp>
      <p:sp>
        <p:nvSpPr>
          <p:cNvPr id="67599" name="Rectangle 6759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01" name="Rectangle 6760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standing in a room&#10;&#10;Description automatically generated">
            <a:extLst>
              <a:ext uri="{FF2B5EF4-FFF2-40B4-BE49-F238E27FC236}">
                <a16:creationId xmlns:a16="http://schemas.microsoft.com/office/drawing/2014/main" id="{58861594-AB88-42BE-AF0D-D761404D3012}"/>
              </a:ext>
            </a:extLst>
          </p:cNvPr>
          <p:cNvPicPr>
            <a:picLocks noChangeAspect="1"/>
          </p:cNvPicPr>
          <p:nvPr/>
        </p:nvPicPr>
        <p:blipFill rotWithShape="1">
          <a:blip r:embed="rId2">
            <a:extLst>
              <a:ext uri="{28A0092B-C50C-407E-A947-70E740481C1C}">
                <a14:useLocalDpi xmlns:a14="http://schemas.microsoft.com/office/drawing/2010/main" val="0"/>
              </a:ext>
            </a:extLst>
          </a:blip>
          <a:srcRect l="7417" r="26168" b="2"/>
          <a:stretch/>
        </p:blipFill>
        <p:spPr>
          <a:xfrm>
            <a:off x="4483341" y="799352"/>
            <a:ext cx="4069057" cy="52592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17" name="Rectangle 21511">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10" name="Title 1"/>
          <p:cNvSpPr>
            <a:spLocks noGrp="1"/>
          </p:cNvSpPr>
          <p:nvPr>
            <p:ph type="title" idx="4294967295"/>
          </p:nvPr>
        </p:nvSpPr>
        <p:spPr>
          <a:xfrm>
            <a:off x="998316" y="565739"/>
            <a:ext cx="7309412" cy="1124949"/>
          </a:xfrm>
          <a:prstGeom prst="rect">
            <a:avLst/>
          </a:prstGeom>
        </p:spPr>
        <p:txBody>
          <a:bodyPr vert="horz" lIns="91440" tIns="45720" rIns="91440" bIns="45720" rtlCol="0" anchor="ctr">
            <a:normAutofit fontScale="90000"/>
          </a:bodyPr>
          <a:lstStyle/>
          <a:p>
            <a:r>
              <a:rPr lang="en-US" altLang="en-US" sz="3700" kern="1200" dirty="0">
                <a:solidFill>
                  <a:schemeClr val="bg1"/>
                </a:solidFill>
                <a:latin typeface="+mj-lt"/>
                <a:ea typeface="+mj-ea"/>
                <a:cs typeface="+mj-cs"/>
              </a:rPr>
              <a:t>Purpose of a Vision/ Hearing</a:t>
            </a:r>
            <a:br>
              <a:rPr lang="en-US" altLang="en-US" sz="3700" kern="1200" dirty="0">
                <a:solidFill>
                  <a:schemeClr val="bg1"/>
                </a:solidFill>
                <a:latin typeface="+mj-lt"/>
                <a:ea typeface="+mj-ea"/>
                <a:cs typeface="+mj-cs"/>
              </a:rPr>
            </a:br>
            <a:r>
              <a:rPr lang="en-US" altLang="en-US" sz="3700" kern="1200" dirty="0">
                <a:solidFill>
                  <a:schemeClr val="bg1"/>
                </a:solidFill>
                <a:latin typeface="+mj-lt"/>
                <a:ea typeface="+mj-ea"/>
                <a:cs typeface="+mj-cs"/>
              </a:rPr>
              <a:t>Screening Program</a:t>
            </a:r>
          </a:p>
        </p:txBody>
      </p:sp>
      <p:sp>
        <p:nvSpPr>
          <p:cNvPr id="21519" name="Freeform: Shape 21513">
            <a:extLst>
              <a:ext uri="{FF2B5EF4-FFF2-40B4-BE49-F238E27FC236}">
                <a16:creationId xmlns:a16="http://schemas.microsoft.com/office/drawing/2014/main" id="{AAD42DD4-86F6-4FD2-869F-32D35E310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1037"/>
            <a:ext cx="877720"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1516" name="Freeform: Shape 21515">
            <a:extLst>
              <a:ext uri="{FF2B5EF4-FFF2-40B4-BE49-F238E27FC236}">
                <a16:creationId xmlns:a16="http://schemas.microsoft.com/office/drawing/2014/main" id="{4C36B8C5-0DEB-41B5-911D-572E2E835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6069"/>
            <a:ext cx="877720"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8" name="Rectangle 21517">
            <a:extLst>
              <a:ext uri="{FF2B5EF4-FFF2-40B4-BE49-F238E27FC236}">
                <a16:creationId xmlns:a16="http://schemas.microsoft.com/office/drawing/2014/main" id="{B5DC987A-A8C7-4C23-9BF5-33E9F6F21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7574" y="2256427"/>
            <a:ext cx="8141462" cy="3963398"/>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0" name="Rectangle 21519">
            <a:extLst>
              <a:ext uri="{FF2B5EF4-FFF2-40B4-BE49-F238E27FC236}">
                <a16:creationId xmlns:a16="http://schemas.microsoft.com/office/drawing/2014/main" id="{F213F2CF-C6DF-4CE1-A6F0-E3B1BFBB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2256427"/>
            <a:ext cx="8140386" cy="395500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2" name="Rectangle 21521">
            <a:extLst>
              <a:ext uri="{FF2B5EF4-FFF2-40B4-BE49-F238E27FC236}">
                <a16:creationId xmlns:a16="http://schemas.microsoft.com/office/drawing/2014/main" id="{84325C15-4820-4911-B66E-A5F917CFA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329" y="2125615"/>
            <a:ext cx="8141462" cy="397476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7" name="Rectangle 3"/>
          <p:cNvSpPr>
            <a:spLocks noGrp="1" noChangeArrowheads="1"/>
          </p:cNvSpPr>
          <p:nvPr>
            <p:ph idx="4294967295"/>
          </p:nvPr>
        </p:nvSpPr>
        <p:spPr>
          <a:xfrm>
            <a:off x="551328" y="2125616"/>
            <a:ext cx="5011272" cy="3445760"/>
          </a:xfrm>
          <a:prstGeom prst="rect">
            <a:avLst/>
          </a:prstGeom>
        </p:spPr>
        <p:txBody>
          <a:bodyPr>
            <a:normAutofit fontScale="62500" lnSpcReduction="20000"/>
          </a:bodyPr>
          <a:lstStyle/>
          <a:p>
            <a:pPr marL="0" indent="0" defTabSz="539496">
              <a:spcBef>
                <a:spcPts val="590"/>
              </a:spcBef>
              <a:buNone/>
            </a:pPr>
            <a:endParaRPr lang="en-US" altLang="en-US" sz="3200" dirty="0"/>
          </a:p>
          <a:p>
            <a:pPr marL="0" indent="0" defTabSz="539496">
              <a:spcBef>
                <a:spcPts val="590"/>
              </a:spcBef>
              <a:buNone/>
            </a:pPr>
            <a:r>
              <a:rPr lang="en-US" altLang="en-US" sz="3200" b="1" dirty="0"/>
              <a:t>Seeing/ hearing impacts students' ability to learn!</a:t>
            </a:r>
          </a:p>
          <a:p>
            <a:pPr marL="0" indent="0" defTabSz="539496">
              <a:spcBef>
                <a:spcPts val="590"/>
              </a:spcBef>
              <a:buNone/>
            </a:pPr>
            <a:endParaRPr lang="en-US" altLang="en-US" sz="3200" b="1" dirty="0"/>
          </a:p>
          <a:p>
            <a:pPr marL="0" indent="0" defTabSz="539496">
              <a:spcBef>
                <a:spcPts val="590"/>
              </a:spcBef>
              <a:buNone/>
            </a:pPr>
            <a:endParaRPr lang="en-US" altLang="en-US" sz="3200" b="1" dirty="0"/>
          </a:p>
          <a:p>
            <a:pPr marL="0" indent="0" defTabSz="539496">
              <a:spcBef>
                <a:spcPts val="590"/>
              </a:spcBef>
              <a:buNone/>
            </a:pPr>
            <a:r>
              <a:rPr lang="en-US" altLang="en-US" sz="3200" b="1" dirty="0"/>
              <a:t>We can identify students who need a complete exam by a provider.</a:t>
            </a:r>
          </a:p>
          <a:p>
            <a:pPr marL="0" indent="0" defTabSz="539496">
              <a:spcBef>
                <a:spcPts val="590"/>
              </a:spcBef>
              <a:buNone/>
            </a:pPr>
            <a:endParaRPr lang="en-US" altLang="en-US" sz="3200" b="1" dirty="0"/>
          </a:p>
          <a:p>
            <a:pPr marL="0" indent="0" defTabSz="539496">
              <a:spcBef>
                <a:spcPts val="590"/>
              </a:spcBef>
              <a:buNone/>
            </a:pPr>
            <a:endParaRPr lang="en-US" altLang="en-US" sz="3200" b="1" dirty="0"/>
          </a:p>
          <a:p>
            <a:pPr marL="0" indent="0" defTabSz="539496">
              <a:spcBef>
                <a:spcPts val="590"/>
              </a:spcBef>
              <a:buNone/>
            </a:pPr>
            <a:r>
              <a:rPr lang="en-US" altLang="en-US" sz="3200" b="1" dirty="0"/>
              <a:t>Early identification = improved outcomes for students. </a:t>
            </a:r>
            <a:endParaRPr lang="uk-UA" altLang="en-US" sz="3200" b="1" dirty="0"/>
          </a:p>
        </p:txBody>
      </p:sp>
      <p:pic>
        <p:nvPicPr>
          <p:cNvPr id="4" name="Picture 3" descr="A young girl in a white shirt&#10;&#10;Description automatically generated">
            <a:extLst>
              <a:ext uri="{FF2B5EF4-FFF2-40B4-BE49-F238E27FC236}">
                <a16:creationId xmlns:a16="http://schemas.microsoft.com/office/drawing/2014/main" id="{664DDA9D-CB9B-47E1-9245-98DF052ABB31}"/>
              </a:ext>
            </a:extLst>
          </p:cNvPr>
          <p:cNvPicPr>
            <a:picLocks noChangeAspect="1"/>
          </p:cNvPicPr>
          <p:nvPr/>
        </p:nvPicPr>
        <p:blipFill rotWithShape="1">
          <a:blip r:embed="rId3">
            <a:extLst>
              <a:ext uri="{28A0092B-C50C-407E-A947-70E740481C1C}">
                <a14:useLocalDpi xmlns:a14="http://schemas.microsoft.com/office/drawing/2010/main" val="0"/>
              </a:ext>
            </a:extLst>
          </a:blip>
          <a:srcRect l="7541" r="10312"/>
          <a:stretch/>
        </p:blipFill>
        <p:spPr>
          <a:xfrm>
            <a:off x="5779070" y="3411508"/>
            <a:ext cx="2528658" cy="1837218"/>
          </a:xfrm>
          <a:prstGeom prst="rect">
            <a:avLst/>
          </a:prstGeom>
        </p:spPr>
      </p:pic>
      <p:sp>
        <p:nvSpPr>
          <p:cNvPr id="2" name="TextBox 1">
            <a:extLst>
              <a:ext uri="{FF2B5EF4-FFF2-40B4-BE49-F238E27FC236}">
                <a16:creationId xmlns:a16="http://schemas.microsoft.com/office/drawing/2014/main" id="{5380A1E1-58AA-E946-8597-06D0F6654DB5}"/>
              </a:ext>
            </a:extLst>
          </p:cNvPr>
          <p:cNvSpPr txBox="1"/>
          <p:nvPr/>
        </p:nvSpPr>
        <p:spPr>
          <a:xfrm>
            <a:off x="3537460" y="5571403"/>
            <a:ext cx="2652714" cy="255776"/>
          </a:xfrm>
          <a:prstGeom prst="rect">
            <a:avLst/>
          </a:prstGeom>
          <a:noFill/>
        </p:spPr>
        <p:txBody>
          <a:bodyPr wrap="square" rtlCol="0">
            <a:spAutoFit/>
          </a:bodyPr>
          <a:lstStyle/>
          <a:p>
            <a:pPr algn="ctr" defTabSz="269748">
              <a:spcAft>
                <a:spcPts val="354"/>
              </a:spcAft>
            </a:pPr>
            <a:r>
              <a:rPr lang="en-US" sz="1062" kern="1200" dirty="0">
                <a:solidFill>
                  <a:schemeClr val="tx1"/>
                </a:solidFill>
                <a:latin typeface="+mn-lt"/>
                <a:ea typeface="+mn-ea"/>
                <a:cs typeface="+mn-cs"/>
              </a:rPr>
              <a:t>Vision Screening Guidelines Page 4</a:t>
            </a:r>
            <a:endParaRPr lang="en-US" dirty="0"/>
          </a:p>
        </p:txBody>
      </p:sp>
      <p:pic>
        <p:nvPicPr>
          <p:cNvPr id="6" name="Picture 5" descr="A close up of a sign&#10;&#10;Description automatically generated">
            <a:extLst>
              <a:ext uri="{FF2B5EF4-FFF2-40B4-BE49-F238E27FC236}">
                <a16:creationId xmlns:a16="http://schemas.microsoft.com/office/drawing/2014/main" id="{53F8A131-0950-43FF-8FAF-8E5FDB094072}"/>
              </a:ext>
            </a:extLst>
          </p:cNvPr>
          <p:cNvPicPr>
            <a:picLocks noChangeAspect="1"/>
          </p:cNvPicPr>
          <p:nvPr/>
        </p:nvPicPr>
        <p:blipFill rotWithShape="1">
          <a:blip r:embed="rId4">
            <a:extLst>
              <a:ext uri="{28A0092B-C50C-407E-A947-70E740481C1C}">
                <a14:useLocalDpi xmlns:a14="http://schemas.microsoft.com/office/drawing/2010/main" val="0"/>
              </a:ext>
            </a:extLst>
          </a:blip>
          <a:srcRect t="19311" b="17964"/>
          <a:stretch/>
        </p:blipFill>
        <p:spPr>
          <a:xfrm>
            <a:off x="5779069" y="2528886"/>
            <a:ext cx="2528658" cy="87791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descr="A keyboard sitting on top of a wooden table&#10;&#10;Description automatically generated">
            <a:extLst>
              <a:ext uri="{FF2B5EF4-FFF2-40B4-BE49-F238E27FC236}">
                <a16:creationId xmlns:a16="http://schemas.microsoft.com/office/drawing/2014/main" id="{06A7686F-EFA3-476A-8928-98361B0E259C}"/>
              </a:ext>
            </a:extLst>
          </p:cNvPr>
          <p:cNvPicPr>
            <a:picLocks noChangeAspect="1"/>
          </p:cNvPicPr>
          <p:nvPr/>
        </p:nvPicPr>
        <p:blipFill rotWithShape="1">
          <a:blip r:embed="rId3">
            <a:extLst>
              <a:ext uri="{28A0092B-C50C-407E-A947-70E740481C1C}">
                <a14:useLocalDpi xmlns:a14="http://schemas.microsoft.com/office/drawing/2010/main" val="0"/>
              </a:ext>
            </a:extLst>
          </a:blip>
          <a:srcRect l="6592" r="31555"/>
          <a:stretch/>
        </p:blipFill>
        <p:spPr>
          <a:xfrm>
            <a:off x="3488181" y="10"/>
            <a:ext cx="5655818" cy="6857989"/>
          </a:xfrm>
          <a:prstGeom prst="rect">
            <a:avLst/>
          </a:prstGeom>
        </p:spPr>
      </p:pic>
      <p:sp>
        <p:nvSpPr>
          <p:cNvPr id="62466" name="Title 1"/>
          <p:cNvSpPr>
            <a:spLocks noGrp="1"/>
          </p:cNvSpPr>
          <p:nvPr>
            <p:ph type="title" idx="4294967295"/>
          </p:nvPr>
        </p:nvSpPr>
        <p:spPr>
          <a:xfrm>
            <a:off x="0" y="228600"/>
            <a:ext cx="2522538" cy="881063"/>
          </a:xfrm>
          <a:prstGeom prst="rect">
            <a:avLst/>
          </a:prstGeom>
          <a:noFill/>
          <a:ln>
            <a:solidFill>
              <a:schemeClr val="bg1"/>
            </a:solidFill>
          </a:ln>
        </p:spPr>
        <p:txBody>
          <a:bodyPr wrap="square">
            <a:normAutofit/>
          </a:bodyPr>
          <a:lstStyle/>
          <a:p>
            <a:pPr eaLnBrk="1" hangingPunct="1"/>
            <a:r>
              <a:rPr lang="en-US" altLang="en-US" sz="2400" b="1" dirty="0" err="1">
                <a:solidFill>
                  <a:schemeClr val="bg1"/>
                </a:solidFill>
                <a:latin typeface="Baskerville Old Face" panose="02020602080505020303" pitchFamily="18" charset="0"/>
              </a:rPr>
              <a:t>Re</a:t>
            </a:r>
            <a:r>
              <a:rPr lang="en-US" altLang="en-US" b="1" dirty="0" err="1">
                <a:solidFill>
                  <a:schemeClr val="accent2"/>
                </a:solidFill>
                <a:latin typeface="Baskerville Old Face" panose="02020602080505020303" pitchFamily="18" charset="0"/>
              </a:rPr>
              <a:t>Referrals</a:t>
            </a:r>
            <a:endParaRPr lang="en-US" altLang="en-US" b="1" dirty="0">
              <a:solidFill>
                <a:schemeClr val="bg1"/>
              </a:solidFill>
              <a:latin typeface="Baskerville Old Face" panose="02020602080505020303" pitchFamily="18" charset="0"/>
            </a:endParaRPr>
          </a:p>
        </p:txBody>
      </p:sp>
      <p:graphicFrame>
        <p:nvGraphicFramePr>
          <p:cNvPr id="62470" name="Content Placeholder 2">
            <a:extLst>
              <a:ext uri="{FF2B5EF4-FFF2-40B4-BE49-F238E27FC236}">
                <a16:creationId xmlns:a16="http://schemas.microsoft.com/office/drawing/2014/main" id="{2E28C07A-F3F2-7703-B8B8-929275F05DE3}"/>
              </a:ext>
            </a:extLst>
          </p:cNvPr>
          <p:cNvGraphicFramePr>
            <a:graphicFrameLocks noGrp="1"/>
          </p:cNvGraphicFramePr>
          <p:nvPr>
            <p:ph idx="4294967295"/>
            <p:extLst>
              <p:ext uri="{D42A27DB-BD31-4B8C-83A1-F6EECF244321}">
                <p14:modId xmlns:p14="http://schemas.microsoft.com/office/powerpoint/2010/main" val="912525139"/>
              </p:ext>
            </p:extLst>
          </p:nvPr>
        </p:nvGraphicFramePr>
        <p:xfrm>
          <a:off x="0" y="1338263"/>
          <a:ext cx="3124200" cy="4714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 Placeholder 4">
            <a:extLst>
              <a:ext uri="{FF2B5EF4-FFF2-40B4-BE49-F238E27FC236}">
                <a16:creationId xmlns:a16="http://schemas.microsoft.com/office/drawing/2014/main" id="{BA5A490D-52BA-C148-A880-D3460B6D5EDC}"/>
              </a:ext>
            </a:extLst>
          </p:cNvPr>
          <p:cNvSpPr txBox="1">
            <a:spLocks/>
          </p:cNvSpPr>
          <p:nvPr/>
        </p:nvSpPr>
        <p:spPr>
          <a:xfrm>
            <a:off x="76200" y="6281738"/>
            <a:ext cx="3344290" cy="538609"/>
          </a:xfrm>
          <a:prstGeom prst="rect">
            <a:avLst/>
          </a:prstGeom>
          <a:noFill/>
        </p:spPr>
        <p:txBody>
          <a:bodyPr wrap="square" rtlCol="0">
            <a:sp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1100" dirty="0">
                <a:solidFill>
                  <a:schemeClr val="accent2"/>
                </a:solidFill>
              </a:rPr>
              <a:t>Vison Screening Guidelines page 15 </a:t>
            </a:r>
            <a:r>
              <a:rPr lang="en-US" dirty="0">
                <a:solidFill>
                  <a:schemeClr val="bg1"/>
                </a:solidFill>
              </a:rPr>
              <a:t>Manual Page 15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495" name="Rectangle 6349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97" name="Rectangle 6349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99" name="Rectangle 6349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01" name="Rectangle 6350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490" name="Title 1"/>
          <p:cNvSpPr>
            <a:spLocks noGrp="1"/>
          </p:cNvSpPr>
          <p:nvPr>
            <p:ph type="title" idx="4294967295"/>
          </p:nvPr>
        </p:nvSpPr>
        <p:spPr>
          <a:xfrm>
            <a:off x="1028697" y="348865"/>
            <a:ext cx="7533018" cy="877729"/>
          </a:xfrm>
          <a:prstGeom prst="rect">
            <a:avLst/>
          </a:prstGeom>
        </p:spPr>
        <p:txBody>
          <a:bodyPr vert="horz" lIns="91440" tIns="45720" rIns="91440" bIns="45720" rtlCol="0" anchor="ctr">
            <a:normAutofit/>
          </a:bodyPr>
          <a:lstStyle/>
          <a:p>
            <a:r>
              <a:rPr lang="en-US" altLang="en-US" sz="3000" b="1" kern="1200">
                <a:solidFill>
                  <a:srgbClr val="FFFFFF"/>
                </a:solidFill>
                <a:latin typeface="+mj-lt"/>
                <a:ea typeface="+mj-ea"/>
                <a:cs typeface="+mj-cs"/>
              </a:rPr>
              <a:t>Follow-Up and Tracking Guidelines</a:t>
            </a:r>
          </a:p>
        </p:txBody>
      </p:sp>
      <p:sp>
        <p:nvSpPr>
          <p:cNvPr id="3" name="Content Placeholder 2"/>
          <p:cNvSpPr>
            <a:spLocks noGrp="1"/>
          </p:cNvSpPr>
          <p:nvPr>
            <p:ph idx="4294967295"/>
          </p:nvPr>
        </p:nvSpPr>
        <p:spPr>
          <a:xfrm>
            <a:off x="1181406" y="1752601"/>
            <a:ext cx="6402526" cy="3646232"/>
          </a:xfrm>
          <a:prstGeom prst="rect">
            <a:avLst/>
          </a:prstGeom>
        </p:spPr>
        <p:txBody>
          <a:bodyPr rtlCol="0">
            <a:normAutofit/>
          </a:bodyPr>
          <a:lstStyle/>
          <a:p>
            <a:pPr marL="169164" indent="-169164" defTabSz="676656">
              <a:spcBef>
                <a:spcPts val="740"/>
              </a:spcBef>
              <a:buFont typeface="Arial" charset="0"/>
              <a:buChar char="•"/>
              <a:defRPr/>
            </a:pPr>
            <a:r>
              <a:rPr lang="en-US" sz="2000" b="1" kern="1200" dirty="0">
                <a:solidFill>
                  <a:schemeClr val="tx1">
                    <a:lumMod val="75000"/>
                    <a:lumOff val="25000"/>
                  </a:schemeClr>
                </a:solidFill>
                <a:latin typeface="Baskerville Old Face" panose="02020602080505020303" pitchFamily="18" charset="0"/>
                <a:ea typeface="+mn-ea"/>
                <a:cs typeface="+mn-cs"/>
              </a:rPr>
              <a:t>Most important component of any screening </a:t>
            </a:r>
          </a:p>
          <a:p>
            <a:pPr marL="169164" indent="-169164" defTabSz="676656">
              <a:spcBef>
                <a:spcPts val="740"/>
              </a:spcBef>
              <a:buFont typeface="Arial" charset="0"/>
              <a:buChar char="•"/>
              <a:defRPr/>
            </a:pPr>
            <a:r>
              <a:rPr lang="en-US" sz="2000" b="1" kern="1200" dirty="0">
                <a:solidFill>
                  <a:schemeClr val="tx1">
                    <a:lumMod val="75000"/>
                    <a:lumOff val="25000"/>
                  </a:schemeClr>
                </a:solidFill>
                <a:latin typeface="Baskerville Old Face" panose="02020602080505020303" pitchFamily="18" charset="0"/>
                <a:ea typeface="+mn-ea"/>
                <a:cs typeface="+mn-cs"/>
              </a:rPr>
              <a:t>Tracking system</a:t>
            </a:r>
          </a:p>
          <a:p>
            <a:pPr marL="549783" lvl="2" indent="-253746" defTabSz="676656">
              <a:spcBef>
                <a:spcPts val="370"/>
              </a:spcBef>
              <a:buFont typeface="Courier New" panose="02070309020205020404" pitchFamily="49" charset="0"/>
              <a:buChar char="o"/>
              <a:defRPr/>
            </a:pPr>
            <a:r>
              <a:rPr lang="en-US" kern="1200" dirty="0">
                <a:solidFill>
                  <a:schemeClr val="tx1">
                    <a:lumMod val="75000"/>
                    <a:lumOff val="25000"/>
                  </a:schemeClr>
                </a:solidFill>
                <a:latin typeface="Baskerville Old Face" panose="02020602080505020303" pitchFamily="18" charset="0"/>
                <a:ea typeface="+mn-ea"/>
                <a:cs typeface="+mn-cs"/>
              </a:rPr>
              <a:t>Assures students referred receive appropriate treatment/services</a:t>
            </a:r>
          </a:p>
          <a:p>
            <a:pPr marL="169164" indent="-169164" defTabSz="676656">
              <a:spcBef>
                <a:spcPts val="740"/>
              </a:spcBef>
              <a:buFont typeface="Arial" charset="0"/>
              <a:buChar char="•"/>
              <a:defRPr/>
            </a:pPr>
            <a:r>
              <a:rPr lang="en-US" sz="2000" b="1" kern="1200" dirty="0">
                <a:solidFill>
                  <a:schemeClr val="tx1">
                    <a:lumMod val="75000"/>
                    <a:lumOff val="25000"/>
                  </a:schemeClr>
                </a:solidFill>
                <a:latin typeface="Baskerville Old Face" panose="02020602080505020303" pitchFamily="18" charset="0"/>
                <a:ea typeface="+mn-ea"/>
                <a:cs typeface="+mn-cs"/>
              </a:rPr>
              <a:t>Follow-up</a:t>
            </a:r>
            <a:r>
              <a:rPr lang="en-US" sz="2000" kern="1200" dirty="0">
                <a:solidFill>
                  <a:schemeClr val="tx1">
                    <a:lumMod val="75000"/>
                    <a:lumOff val="25000"/>
                  </a:schemeClr>
                </a:solidFill>
                <a:latin typeface="Baskerville Old Face" panose="02020602080505020303" pitchFamily="18" charset="0"/>
                <a:ea typeface="+mn-ea"/>
                <a:cs typeface="+mn-cs"/>
              </a:rPr>
              <a:t> with phone call if no information about the referral received after 3-4 weeks</a:t>
            </a:r>
          </a:p>
          <a:p>
            <a:pPr marL="169164" indent="-169164" defTabSz="676656">
              <a:spcBef>
                <a:spcPts val="740"/>
              </a:spcBef>
              <a:buFont typeface="Arial" charset="0"/>
              <a:buChar char="•"/>
              <a:defRPr/>
            </a:pPr>
            <a:r>
              <a:rPr lang="en-US" sz="2000" b="1" kern="1200" dirty="0">
                <a:solidFill>
                  <a:schemeClr val="tx1">
                    <a:lumMod val="75000"/>
                    <a:lumOff val="25000"/>
                  </a:schemeClr>
                </a:solidFill>
                <a:latin typeface="Baskerville Old Face" panose="02020602080505020303" pitchFamily="18" charset="0"/>
                <a:ea typeface="+mn-ea"/>
                <a:cs typeface="+mn-cs"/>
              </a:rPr>
              <a:t>Continue to contact </a:t>
            </a:r>
            <a:r>
              <a:rPr lang="en-US" sz="2000" kern="1200" dirty="0">
                <a:solidFill>
                  <a:schemeClr val="tx1">
                    <a:lumMod val="75000"/>
                    <a:lumOff val="25000"/>
                  </a:schemeClr>
                </a:solidFill>
                <a:latin typeface="Baskerville Old Face" panose="02020602080505020303" pitchFamily="18" charset="0"/>
                <a:ea typeface="+mn-ea"/>
                <a:cs typeface="+mn-cs"/>
              </a:rPr>
              <a:t>parent/guardian periodically until notified of disposition of referral</a:t>
            </a:r>
          </a:p>
          <a:p>
            <a:pPr marL="169164" indent="-169164" defTabSz="676656">
              <a:spcBef>
                <a:spcPts val="740"/>
              </a:spcBef>
              <a:buFont typeface="Arial" charset="0"/>
              <a:buChar char="•"/>
              <a:defRPr/>
            </a:pPr>
            <a:r>
              <a:rPr lang="en-US" sz="2000" kern="1200" dirty="0">
                <a:solidFill>
                  <a:schemeClr val="tx1">
                    <a:lumMod val="75000"/>
                    <a:lumOff val="25000"/>
                  </a:schemeClr>
                </a:solidFill>
                <a:latin typeface="Baskerville Old Face" panose="02020602080505020303" pitchFamily="18" charset="0"/>
                <a:ea typeface="+mn-ea"/>
                <a:cs typeface="+mn-cs"/>
              </a:rPr>
              <a:t>Important for nurse to be familiar with </a:t>
            </a:r>
            <a:r>
              <a:rPr lang="en-US" sz="2000" b="1" kern="1200" dirty="0">
                <a:solidFill>
                  <a:schemeClr val="tx1">
                    <a:lumMod val="75000"/>
                    <a:lumOff val="25000"/>
                  </a:schemeClr>
                </a:solidFill>
                <a:latin typeface="Baskerville Old Face" panose="02020602080505020303" pitchFamily="18" charset="0"/>
                <a:ea typeface="+mn-ea"/>
                <a:cs typeface="+mn-cs"/>
              </a:rPr>
              <a:t>community resources</a:t>
            </a:r>
            <a:r>
              <a:rPr lang="en-US" sz="2000" kern="1200" dirty="0">
                <a:solidFill>
                  <a:schemeClr val="tx1">
                    <a:lumMod val="75000"/>
                    <a:lumOff val="25000"/>
                  </a:schemeClr>
                </a:solidFill>
                <a:latin typeface="Baskerville Old Face" panose="02020602080505020303" pitchFamily="18" charset="0"/>
                <a:ea typeface="+mn-ea"/>
                <a:cs typeface="+mn-cs"/>
              </a:rPr>
              <a:t> for those needing financial assistance</a:t>
            </a:r>
          </a:p>
          <a:p>
            <a:pPr marL="169164" indent="-169164" defTabSz="676656">
              <a:spcBef>
                <a:spcPts val="740"/>
              </a:spcBef>
              <a:buFont typeface="Arial" charset="0"/>
              <a:buChar char="•"/>
              <a:defRPr/>
            </a:pPr>
            <a:r>
              <a:rPr lang="en-US" sz="2000" b="1" kern="1200" dirty="0">
                <a:solidFill>
                  <a:schemeClr val="tx1">
                    <a:lumMod val="75000"/>
                    <a:lumOff val="25000"/>
                  </a:schemeClr>
                </a:solidFill>
                <a:latin typeface="Baskerville Old Face" panose="02020602080505020303" pitchFamily="18" charset="0"/>
                <a:ea typeface="+mn-ea"/>
                <a:cs typeface="+mn-cs"/>
              </a:rPr>
              <a:t>Document </a:t>
            </a:r>
            <a:r>
              <a:rPr lang="en-US" sz="2000" kern="1200" dirty="0">
                <a:solidFill>
                  <a:schemeClr val="tx1">
                    <a:lumMod val="75000"/>
                    <a:lumOff val="25000"/>
                  </a:schemeClr>
                </a:solidFill>
                <a:latin typeface="Baskerville Old Face" panose="02020602080505020303" pitchFamily="18" charset="0"/>
                <a:ea typeface="+mn-ea"/>
                <a:cs typeface="+mn-cs"/>
              </a:rPr>
              <a:t>all aspects of process in health record</a:t>
            </a:r>
          </a:p>
          <a:p>
            <a:pPr eaLnBrk="1" fontAlgn="auto" hangingPunct="1">
              <a:spcAft>
                <a:spcPts val="0"/>
              </a:spcAft>
              <a:buFont typeface="Arial" charset="0"/>
              <a:buChar char="•"/>
              <a:defRPr/>
            </a:pPr>
            <a:endParaRPr lang="en-US" sz="2400" dirty="0">
              <a:solidFill>
                <a:schemeClr val="tx1">
                  <a:lumMod val="75000"/>
                  <a:lumOff val="25000"/>
                </a:schemeClr>
              </a:solidFill>
            </a:endParaRPr>
          </a:p>
        </p:txBody>
      </p:sp>
      <p:sp>
        <p:nvSpPr>
          <p:cNvPr id="4" name="Text Placeholder 4">
            <a:extLst>
              <a:ext uri="{FF2B5EF4-FFF2-40B4-BE49-F238E27FC236}">
                <a16:creationId xmlns:a16="http://schemas.microsoft.com/office/drawing/2014/main" id="{2B3D721D-0DE5-614F-98E2-D954CE85F5B9}"/>
              </a:ext>
            </a:extLst>
          </p:cNvPr>
          <p:cNvSpPr txBox="1">
            <a:spLocks/>
          </p:cNvSpPr>
          <p:nvPr/>
        </p:nvSpPr>
        <p:spPr>
          <a:xfrm>
            <a:off x="3176854" y="5634146"/>
            <a:ext cx="2468290" cy="502317"/>
          </a:xfrm>
          <a:prstGeom prst="rect">
            <a:avLst/>
          </a:prstGeom>
          <a:noFill/>
        </p:spPr>
        <p:txBody>
          <a:bodyPr wrap="square" rtlCol="0">
            <a:sp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defTabSz="676656">
              <a:spcBef>
                <a:spcPts val="740"/>
              </a:spcBef>
              <a:buNone/>
            </a:pPr>
            <a:r>
              <a:rPr lang="en-US" sz="1332" kern="1200" dirty="0">
                <a:solidFill>
                  <a:schemeClr val="tx1">
                    <a:lumMod val="85000"/>
                    <a:lumOff val="15000"/>
                  </a:schemeClr>
                </a:solidFill>
                <a:latin typeface="+mn-lt"/>
                <a:ea typeface="+mn-ea"/>
                <a:cs typeface="+mn-cs"/>
              </a:rPr>
              <a:t>Vision Screening Guidelines Pages </a:t>
            </a:r>
            <a:r>
              <a:rPr lang="en-US" sz="1332" dirty="0"/>
              <a:t>15-16</a:t>
            </a:r>
            <a:endParaRPr lang="en-US" dirty="0"/>
          </a:p>
        </p:txBody>
      </p:sp>
      <p:pic>
        <p:nvPicPr>
          <p:cNvPr id="5" name="Picture 4" descr="A picture containing man, holding&#10;&#10;Description automatically generated">
            <a:extLst>
              <a:ext uri="{FF2B5EF4-FFF2-40B4-BE49-F238E27FC236}">
                <a16:creationId xmlns:a16="http://schemas.microsoft.com/office/drawing/2014/main" id="{3552B072-CEFA-419B-B4CC-2972463DBD4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1019" b="75556" l="10800" r="88400">
                        <a14:foregroundMark x1="40000" y1="16204" x2="40000" y2="16204"/>
                        <a14:foregroundMark x1="45500" y1="15556" x2="45500" y2="15556"/>
                        <a14:foregroundMark x1="39600" y1="15833" x2="39600" y2="15833"/>
                        <a14:foregroundMark x1="49100" y1="16759" x2="49100" y2="16759"/>
                        <a14:foregroundMark x1="49500" y1="16759" x2="49500" y2="16759"/>
                        <a14:foregroundMark x1="53400" y1="11019" x2="53400" y2="11019"/>
                        <a14:foregroundMark x1="29800" y1="15833" x2="29800" y2="15833"/>
                        <a14:foregroundMark x1="10800" y1="46481" x2="10800" y2="46481"/>
                        <a14:foregroundMark x1="72000" y1="16204" x2="72000" y2="16204"/>
                        <a14:foregroundMark x1="52400" y1="75556" x2="52400" y2="75556"/>
                        <a14:foregroundMark x1="43600" y1="21574" x2="43600" y2="21574"/>
                        <a14:foregroundMark x1="43900" y1="19537" x2="43900" y2="19537"/>
                        <a14:foregroundMark x1="37700" y1="53704" x2="37700" y2="53704"/>
                        <a14:foregroundMark x1="54000" y1="51944" x2="54000" y2="51944"/>
                        <a14:foregroundMark x1="54000" y1="47963" x2="54400" y2="55556"/>
                        <a14:foregroundMark x1="50140" y1="38889" x2="50800" y2="40093"/>
                        <a14:foregroundMark x1="47500" y1="34074" x2="48657" y2="36184"/>
                        <a14:foregroundMark x1="88400" y1="31019" x2="88400" y2="31019"/>
                        <a14:foregroundMark x1="58900" y1="40370" x2="58900" y2="40370"/>
                        <a14:foregroundMark x1="66500" y1="38889" x2="66500" y2="38889"/>
                        <a14:foregroundMark x1="40000" y1="35556" x2="40000" y2="35556"/>
                        <a14:foregroundMark x1="36400" y1="34630" x2="36400" y2="34630"/>
                        <a14:foregroundMark x1="23900" y1="33148" x2="23900" y2="33148"/>
                        <a14:foregroundMark x1="43600" y1="21296" x2="43600" y2="21296"/>
                        <a14:foregroundMark x1="59600" y1="12222" x2="59600" y2="12222"/>
                        <a14:foregroundMark x1="61200" y1="15833" x2="61200" y2="15833"/>
                        <a14:foregroundMark x1="60600" y1="18889" x2="60600" y2="18889"/>
                        <a14:backgroundMark x1="49500" y1="38889" x2="49500" y2="38889"/>
                        <a14:backgroundMark x1="49500" y1="37963" x2="49500" y2="37963"/>
                        <a14:backgroundMark x1="49800" y1="37963" x2="49800" y2="37963"/>
                        <a14:backgroundMark x1="49800" y1="37685" x2="50100" y2="38889"/>
                        <a14:backgroundMark x1="49500" y1="36481" x2="49100" y2="37407"/>
                      </a14:backgroundRemoval>
                    </a14:imgEffect>
                  </a14:imgLayer>
                </a14:imgProps>
              </a:ext>
              <a:ext uri="{28A0092B-C50C-407E-A947-70E740481C1C}">
                <a14:useLocalDpi xmlns:a14="http://schemas.microsoft.com/office/drawing/2010/main" val="0"/>
              </a:ext>
            </a:extLst>
          </a:blip>
          <a:srcRect l="8000" t="7777" r="8000" b="21111"/>
          <a:stretch/>
        </p:blipFill>
        <p:spPr>
          <a:xfrm>
            <a:off x="6584722" y="4259876"/>
            <a:ext cx="2237276" cy="204550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C914F5B-C776-114C-B7BB-B1FDF5DF4EBF}"/>
              </a:ext>
            </a:extLst>
          </p:cNvPr>
          <p:cNvSpPr txBox="1"/>
          <p:nvPr/>
        </p:nvSpPr>
        <p:spPr>
          <a:xfrm>
            <a:off x="479161" y="639193"/>
            <a:ext cx="2678858" cy="3573516"/>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600" kern="1200">
                <a:solidFill>
                  <a:schemeClr val="tx1"/>
                </a:solidFill>
                <a:latin typeface="+mj-lt"/>
                <a:ea typeface="+mj-ea"/>
                <a:cs typeface="+mj-cs"/>
              </a:rPr>
              <a:t>Preparing Students for Vision Screening Resource</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E792086-3329-064D-99D1-B4BD0BAF4C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54" t="5431" r="4231" b="3604"/>
          <a:stretch/>
        </p:blipFill>
        <p:spPr>
          <a:xfrm>
            <a:off x="3490722" y="1186152"/>
            <a:ext cx="5410962" cy="4458263"/>
          </a:xfrm>
          <a:prstGeom prst="rect">
            <a:avLst/>
          </a:prstGeom>
          <a:solidFill>
            <a:srgbClr val="CDE1E8"/>
          </a:solidFill>
        </p:spPr>
      </p:pic>
    </p:spTree>
    <p:extLst>
      <p:ext uri="{BB962C8B-B14F-4D97-AF65-F5344CB8AC3E}">
        <p14:creationId xmlns:p14="http://schemas.microsoft.com/office/powerpoint/2010/main" val="3447492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BDC133-A09D-F34F-BB9F-D9541A5FDCEA}"/>
              </a:ext>
            </a:extLst>
          </p:cNvPr>
          <p:cNvSpPr>
            <a:spLocks noGrp="1"/>
          </p:cNvSpPr>
          <p:nvPr>
            <p:ph idx="4294967295"/>
          </p:nvPr>
        </p:nvSpPr>
        <p:spPr>
          <a:xfrm>
            <a:off x="0" y="457200"/>
            <a:ext cx="4738688" cy="6286500"/>
          </a:xfrm>
          <a:prstGeom prst="rect">
            <a:avLst/>
          </a:prstGeom>
        </p:spPr>
        <p:txBody>
          <a:bodyPr>
            <a:normAutofit lnSpcReduction="10000"/>
          </a:bodyPr>
          <a:lstStyle/>
          <a:p>
            <a:r>
              <a:rPr lang="en-US" sz="2800" dirty="0">
                <a:latin typeface="Baskerville Old Face" panose="02020602080505020303" pitchFamily="18" charset="0"/>
              </a:rPr>
              <a:t>Missouri School Vision Screening Guidelines – instrument-based screenings are not recommended. (examples: </a:t>
            </a:r>
            <a:r>
              <a:rPr lang="en-US" sz="2800" dirty="0" err="1">
                <a:latin typeface="Baskerville Old Face" panose="02020602080505020303" pitchFamily="18" charset="0"/>
              </a:rPr>
              <a:t>Titmus</a:t>
            </a:r>
            <a:r>
              <a:rPr lang="en-US" sz="2800" dirty="0">
                <a:latin typeface="Baskerville Old Face" panose="02020602080505020303" pitchFamily="18" charset="0"/>
              </a:rPr>
              <a:t>, </a:t>
            </a:r>
            <a:r>
              <a:rPr lang="en-US" sz="2800" dirty="0" err="1">
                <a:latin typeface="Baskerville Old Face" panose="02020602080505020303" pitchFamily="18" charset="0"/>
              </a:rPr>
              <a:t>Stereoptic</a:t>
            </a:r>
            <a:r>
              <a:rPr lang="en-US" sz="2800" dirty="0">
                <a:latin typeface="Baskerville Old Face" panose="02020602080505020303" pitchFamily="18" charset="0"/>
              </a:rPr>
              <a:t>, SPOT, </a:t>
            </a:r>
            <a:r>
              <a:rPr lang="en-US" sz="2800" dirty="0" err="1">
                <a:latin typeface="Baskerville Old Face" panose="02020602080505020303" pitchFamily="18" charset="0"/>
              </a:rPr>
              <a:t>photoscreeners</a:t>
            </a:r>
            <a:r>
              <a:rPr lang="en-US" sz="2800" dirty="0">
                <a:latin typeface="Baskerville Old Face" panose="02020602080505020303" pitchFamily="18" charset="0"/>
              </a:rPr>
              <a:t>)</a:t>
            </a:r>
          </a:p>
          <a:p>
            <a:pPr marL="0" indent="0">
              <a:buNone/>
            </a:pPr>
            <a:endParaRPr lang="en-US" sz="1200" dirty="0">
              <a:latin typeface="Baskerville Old Face" panose="02020602080505020303" pitchFamily="18" charset="0"/>
            </a:endParaRPr>
          </a:p>
          <a:p>
            <a:r>
              <a:rPr lang="en-US" sz="2800" dirty="0">
                <a:latin typeface="Baskerville Old Face" panose="02020602080505020303" pitchFamily="18" charset="0"/>
              </a:rPr>
              <a:t>If you are using an outside agency for screenings, be sure to review your board policy regarding screenings and volunteers.  Volunteers may be required to have a background check. Using outside agencies for your screening programs may be considered conflict of interest.  </a:t>
            </a:r>
          </a:p>
        </p:txBody>
      </p:sp>
      <p:pic>
        <p:nvPicPr>
          <p:cNvPr id="9" name="Picture 8" descr="A picture containing table, drawing&#10;&#10;Description automatically generated">
            <a:extLst>
              <a:ext uri="{FF2B5EF4-FFF2-40B4-BE49-F238E27FC236}">
                <a16:creationId xmlns:a16="http://schemas.microsoft.com/office/drawing/2014/main" id="{AC7ED227-7F31-4C7E-88C5-5C413D09E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371600"/>
            <a:ext cx="3626909" cy="4114800"/>
          </a:xfrm>
          <a:prstGeom prst="rect">
            <a:avLst/>
          </a:prstGeom>
        </p:spPr>
      </p:pic>
    </p:spTree>
    <p:extLst>
      <p:ext uri="{BB962C8B-B14F-4D97-AF65-F5344CB8AC3E}">
        <p14:creationId xmlns:p14="http://schemas.microsoft.com/office/powerpoint/2010/main" val="229208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773E6D-A220-40BD-A9CF-0C5E6ECA7BD5}"/>
              </a:ext>
            </a:extLst>
          </p:cNvPr>
          <p:cNvSpPr>
            <a:spLocks noGrp="1"/>
          </p:cNvSpPr>
          <p:nvPr>
            <p:ph type="title" idx="4294967295"/>
          </p:nvPr>
        </p:nvSpPr>
        <p:spPr>
          <a:xfrm>
            <a:off x="4613470" y="486184"/>
            <a:ext cx="4047928" cy="1325563"/>
          </a:xfrm>
          <a:prstGeom prst="rect">
            <a:avLst/>
          </a:prstGeom>
        </p:spPr>
        <p:txBody>
          <a:bodyPr vert="horz" lIns="91440" tIns="45720" rIns="91440" bIns="45720" rtlCol="0" anchor="ctr">
            <a:normAutofit/>
          </a:bodyPr>
          <a:lstStyle/>
          <a:p>
            <a:r>
              <a:rPr lang="en-US"/>
              <a:t>References</a:t>
            </a:r>
          </a:p>
        </p:txBody>
      </p:sp>
      <p:pic>
        <p:nvPicPr>
          <p:cNvPr id="6" name="Picture 5" descr="A picture containing clock, computer&#10;&#10;Description automatically generated">
            <a:extLst>
              <a:ext uri="{FF2B5EF4-FFF2-40B4-BE49-F238E27FC236}">
                <a16:creationId xmlns:a16="http://schemas.microsoft.com/office/drawing/2014/main" id="{75F21D60-9908-416A-AD57-60E8043D29EC}"/>
              </a:ext>
            </a:extLst>
          </p:cNvPr>
          <p:cNvPicPr>
            <a:picLocks noChangeAspect="1"/>
          </p:cNvPicPr>
          <p:nvPr/>
        </p:nvPicPr>
        <p:blipFill rotWithShape="1">
          <a:blip r:embed="rId3">
            <a:extLst>
              <a:ext uri="{28A0092B-C50C-407E-A947-70E740481C1C}">
                <a14:useLocalDpi xmlns:a14="http://schemas.microsoft.com/office/drawing/2010/main" val="0"/>
              </a:ext>
            </a:extLst>
          </a:blip>
          <a:srcRect b="43043"/>
          <a:stretch/>
        </p:blipFill>
        <p:spPr>
          <a:xfrm>
            <a:off x="523764" y="1420418"/>
            <a:ext cx="3416775" cy="1089811"/>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13" name="Freeform: Shape 12">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computer&#10;&#10;Description automatically generated">
            <a:extLst>
              <a:ext uri="{FF2B5EF4-FFF2-40B4-BE49-F238E27FC236}">
                <a16:creationId xmlns:a16="http://schemas.microsoft.com/office/drawing/2014/main" id="{C5D57EC7-142B-47BC-AD1F-24348D70EE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764" y="3734977"/>
            <a:ext cx="3416775" cy="2315396"/>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3" name="Text Placeholder 2">
            <a:extLst>
              <a:ext uri="{FF2B5EF4-FFF2-40B4-BE49-F238E27FC236}">
                <a16:creationId xmlns:a16="http://schemas.microsoft.com/office/drawing/2014/main" id="{064F8A3D-615E-4972-A41C-91DEAE059193}"/>
              </a:ext>
            </a:extLst>
          </p:cNvPr>
          <p:cNvSpPr txBox="1">
            <a:spLocks/>
          </p:cNvSpPr>
          <p:nvPr/>
        </p:nvSpPr>
        <p:spPr>
          <a:xfrm>
            <a:off x="4613470" y="1946684"/>
            <a:ext cx="4047928"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lnSpc>
                <a:spcPct val="90000"/>
              </a:lnSpc>
            </a:pPr>
            <a:r>
              <a:rPr lang="en-US" altLang="en-US">
                <a:solidFill>
                  <a:schemeClr val="tx1"/>
                </a:solidFill>
              </a:rPr>
              <a:t>DHSS Vision Screening Training PowerPoint </a:t>
            </a:r>
            <a:r>
              <a:rPr lang="en-US" altLang="en-US">
                <a:solidFill>
                  <a:schemeClr val="tx1"/>
                </a:solidFill>
                <a:hlinkClick r:id="rId5"/>
              </a:rPr>
              <a:t>https://health.mo.gov/living/families/schoolhealth/pdf/VisionScreeningTraining.pdf</a:t>
            </a:r>
            <a:r>
              <a:rPr lang="en-US" altLang="en-US">
                <a:solidFill>
                  <a:schemeClr val="tx1"/>
                </a:solidFill>
              </a:rPr>
              <a:t> </a:t>
            </a:r>
          </a:p>
          <a:p>
            <a:pPr>
              <a:lnSpc>
                <a:spcPct val="90000"/>
              </a:lnSpc>
            </a:pPr>
            <a:r>
              <a:rPr lang="en-US" altLang="en-US">
                <a:solidFill>
                  <a:schemeClr val="tx1"/>
                </a:solidFill>
              </a:rPr>
              <a:t>DHSS Vision Screening Guidelines </a:t>
            </a:r>
            <a:r>
              <a:rPr lang="en-US" altLang="en-US">
                <a:solidFill>
                  <a:schemeClr val="tx1"/>
                </a:solidFill>
                <a:hlinkClick r:id="rId6"/>
              </a:rPr>
              <a:t>https://health.mo.gov/living/families/schoolhealth/pdf/GuidelinesVisionScreening.pdf</a:t>
            </a:r>
            <a:endParaRPr lang="en-US" altLang="en-US">
              <a:solidFill>
                <a:schemeClr val="tx1"/>
              </a:solidFill>
            </a:endParaRPr>
          </a:p>
          <a:p>
            <a:pPr>
              <a:lnSpc>
                <a:spcPct val="90000"/>
              </a:lnSpc>
            </a:pPr>
            <a:r>
              <a:rPr lang="en-US" altLang="en-US">
                <a:solidFill>
                  <a:schemeClr val="tx1"/>
                </a:solidFill>
              </a:rPr>
              <a:t>American Association for Pediatric Ophthalmology and Strabismus </a:t>
            </a:r>
            <a:r>
              <a:rPr lang="en-US" altLang="en-US">
                <a:solidFill>
                  <a:schemeClr val="tx1"/>
                </a:solidFill>
                <a:hlinkClick r:id="rId7"/>
              </a:rPr>
              <a:t>http://aapos.org</a:t>
            </a:r>
            <a:endParaRPr lang="en-US" altLang="en-US">
              <a:solidFill>
                <a:schemeClr val="tx1"/>
              </a:solidFill>
            </a:endParaRPr>
          </a:p>
          <a:p>
            <a:pPr>
              <a:lnSpc>
                <a:spcPct val="90000"/>
              </a:lnSpc>
            </a:pPr>
            <a:endParaRPr lang="en-US" altLang="en-US">
              <a:solidFill>
                <a:schemeClr val="tx1"/>
              </a:solidFill>
            </a:endParaRPr>
          </a:p>
        </p:txBody>
      </p:sp>
      <p:sp>
        <p:nvSpPr>
          <p:cNvPr id="15" name="Arc 14">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154762" y="162676"/>
            <a:ext cx="3062575"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907934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07CD331-6A43-4FC7-8D2B-424971692039}"/>
              </a:ext>
            </a:extLst>
          </p:cNvPr>
          <p:cNvSpPr/>
          <p:nvPr/>
        </p:nvSpPr>
        <p:spPr>
          <a:xfrm>
            <a:off x="1128778" y="1366099"/>
            <a:ext cx="4143701" cy="414370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MY" sz="1350" dirty="0">
              <a:solidFill>
                <a:srgbClr val="012169"/>
              </a:solidFill>
              <a:latin typeface="Arial"/>
            </a:endParaRPr>
          </a:p>
        </p:txBody>
      </p:sp>
      <p:sp>
        <p:nvSpPr>
          <p:cNvPr id="7" name="Oval 6">
            <a:extLst>
              <a:ext uri="{FF2B5EF4-FFF2-40B4-BE49-F238E27FC236}">
                <a16:creationId xmlns:a16="http://schemas.microsoft.com/office/drawing/2014/main" id="{889EF94B-22D4-4677-9F3C-17BCA38BBF64}"/>
              </a:ext>
            </a:extLst>
          </p:cNvPr>
          <p:cNvSpPr/>
          <p:nvPr/>
        </p:nvSpPr>
        <p:spPr>
          <a:xfrm>
            <a:off x="1039693" y="1340775"/>
            <a:ext cx="1357309" cy="1357309"/>
          </a:xfrm>
          <a:prstGeom prst="ellipse">
            <a:avLst/>
          </a:prstGeom>
          <a:solidFill>
            <a:schemeClr val="accent2">
              <a:lumMod val="60000"/>
              <a:lumOff val="40000"/>
            </a:schemeClr>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MY" sz="4950" dirty="0">
              <a:solidFill>
                <a:srgbClr val="FFFFFF"/>
              </a:solidFill>
              <a:latin typeface="Arial Black"/>
            </a:endParaRPr>
          </a:p>
        </p:txBody>
      </p:sp>
      <p:sp>
        <p:nvSpPr>
          <p:cNvPr id="2" name="TextBox 1"/>
          <p:cNvSpPr txBox="1"/>
          <p:nvPr/>
        </p:nvSpPr>
        <p:spPr>
          <a:xfrm>
            <a:off x="1478558" y="3128569"/>
            <a:ext cx="3605817" cy="646331"/>
          </a:xfrm>
          <a:prstGeom prst="rect">
            <a:avLst/>
          </a:prstGeom>
          <a:noFill/>
        </p:spPr>
        <p:txBody>
          <a:bodyPr wrap="square" rtlCol="0">
            <a:spAutoFit/>
          </a:bodyPr>
          <a:lstStyle/>
          <a:p>
            <a:pPr algn="ctr" defTabSz="685800">
              <a:defRPr/>
            </a:pPr>
            <a:r>
              <a:rPr lang="en-US" sz="3600" b="1" dirty="0">
                <a:solidFill>
                  <a:srgbClr val="FFFFFF"/>
                </a:solidFill>
                <a:latin typeface="Montserrat Black" panose="00000A00000000000000" pitchFamily="50" charset="0"/>
              </a:rPr>
              <a:t>QUESTIONS?</a:t>
            </a:r>
          </a:p>
        </p:txBody>
      </p:sp>
      <p:sp>
        <p:nvSpPr>
          <p:cNvPr id="6" name="Oval 5">
            <a:extLst>
              <a:ext uri="{FF2B5EF4-FFF2-40B4-BE49-F238E27FC236}">
                <a16:creationId xmlns:a16="http://schemas.microsoft.com/office/drawing/2014/main" id="{6D641786-405A-4AA8-9484-5BC7E77F03E1}"/>
              </a:ext>
            </a:extLst>
          </p:cNvPr>
          <p:cNvSpPr/>
          <p:nvPr/>
        </p:nvSpPr>
        <p:spPr>
          <a:xfrm>
            <a:off x="5955784" y="3943288"/>
            <a:ext cx="324870" cy="3248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dirty="0"/>
          </a:p>
        </p:txBody>
      </p:sp>
      <p:sp>
        <p:nvSpPr>
          <p:cNvPr id="9" name="Oval 8">
            <a:extLst>
              <a:ext uri="{FF2B5EF4-FFF2-40B4-BE49-F238E27FC236}">
                <a16:creationId xmlns:a16="http://schemas.microsoft.com/office/drawing/2014/main" id="{74069378-F53D-4139-9510-AABD0ABD2669}"/>
              </a:ext>
            </a:extLst>
          </p:cNvPr>
          <p:cNvSpPr/>
          <p:nvPr/>
        </p:nvSpPr>
        <p:spPr>
          <a:xfrm>
            <a:off x="5955784" y="4485427"/>
            <a:ext cx="324870" cy="324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dirty="0"/>
          </a:p>
        </p:txBody>
      </p:sp>
      <p:sp>
        <p:nvSpPr>
          <p:cNvPr id="10" name="Oval 9">
            <a:extLst>
              <a:ext uri="{FF2B5EF4-FFF2-40B4-BE49-F238E27FC236}">
                <a16:creationId xmlns:a16="http://schemas.microsoft.com/office/drawing/2014/main" id="{8D50AD2A-240C-44A0-9732-9034AF5389E5}"/>
              </a:ext>
            </a:extLst>
          </p:cNvPr>
          <p:cNvSpPr/>
          <p:nvPr/>
        </p:nvSpPr>
        <p:spPr>
          <a:xfrm>
            <a:off x="5955784" y="5070390"/>
            <a:ext cx="324870" cy="3248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dirty="0"/>
          </a:p>
        </p:txBody>
      </p:sp>
      <p:sp>
        <p:nvSpPr>
          <p:cNvPr id="11" name="TextBox 10">
            <a:extLst>
              <a:ext uri="{FF2B5EF4-FFF2-40B4-BE49-F238E27FC236}">
                <a16:creationId xmlns:a16="http://schemas.microsoft.com/office/drawing/2014/main" id="{8199822C-EEB9-4DC2-856A-197BE8CFC72B}"/>
              </a:ext>
            </a:extLst>
          </p:cNvPr>
          <p:cNvSpPr txBox="1"/>
          <p:nvPr/>
        </p:nvSpPr>
        <p:spPr>
          <a:xfrm>
            <a:off x="6375589" y="4009131"/>
            <a:ext cx="2360687" cy="253916"/>
          </a:xfrm>
          <a:prstGeom prst="rect">
            <a:avLst/>
          </a:prstGeom>
          <a:noFill/>
        </p:spPr>
        <p:txBody>
          <a:bodyPr wrap="square" rtlCol="0">
            <a:spAutoFit/>
          </a:bodyPr>
          <a:lstStyle/>
          <a:p>
            <a:r>
              <a:rPr lang="en-US" sz="1050" dirty="0"/>
              <a:t>Stacey Whitney MSN, RN, NCSN</a:t>
            </a:r>
            <a:endParaRPr lang="en-MY" sz="1050" dirty="0"/>
          </a:p>
        </p:txBody>
      </p:sp>
      <p:sp>
        <p:nvSpPr>
          <p:cNvPr id="12" name="TextBox 11">
            <a:extLst>
              <a:ext uri="{FF2B5EF4-FFF2-40B4-BE49-F238E27FC236}">
                <a16:creationId xmlns:a16="http://schemas.microsoft.com/office/drawing/2014/main" id="{695E6BC4-A35A-481D-AF2A-006827736182}"/>
              </a:ext>
            </a:extLst>
          </p:cNvPr>
          <p:cNvSpPr txBox="1"/>
          <p:nvPr/>
        </p:nvSpPr>
        <p:spPr>
          <a:xfrm>
            <a:off x="6366260" y="4530348"/>
            <a:ext cx="2360687" cy="253916"/>
          </a:xfrm>
          <a:prstGeom prst="rect">
            <a:avLst/>
          </a:prstGeom>
          <a:noFill/>
        </p:spPr>
        <p:txBody>
          <a:bodyPr wrap="square" rtlCol="0">
            <a:spAutoFit/>
          </a:bodyPr>
          <a:lstStyle/>
          <a:p>
            <a:r>
              <a:rPr lang="en-US" sz="1050" dirty="0"/>
              <a:t>staceywhitney@therapylog.com</a:t>
            </a:r>
            <a:endParaRPr lang="en-MY" sz="1050" dirty="0"/>
          </a:p>
        </p:txBody>
      </p:sp>
      <p:pic>
        <p:nvPicPr>
          <p:cNvPr id="14" name="Graphic 16">
            <a:extLst>
              <a:ext uri="{FF2B5EF4-FFF2-40B4-BE49-F238E27FC236}">
                <a16:creationId xmlns:a16="http://schemas.microsoft.com/office/drawing/2014/main" id="{91815F3E-273B-4402-9CBF-CBD18FAC1B1B}"/>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6050719" y="4038222"/>
            <a:ext cx="135000" cy="135000"/>
          </a:xfrm>
          <a:prstGeom prst="rect">
            <a:avLst/>
          </a:prstGeom>
        </p:spPr>
      </p:pic>
      <p:pic>
        <p:nvPicPr>
          <p:cNvPr id="15" name="Graphic 20">
            <a:extLst>
              <a:ext uri="{FF2B5EF4-FFF2-40B4-BE49-F238E27FC236}">
                <a16:creationId xmlns:a16="http://schemas.microsoft.com/office/drawing/2014/main" id="{9E2BFA22-ABD4-4E19-91D1-84A88B2F593E}"/>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6050719" y="4580362"/>
            <a:ext cx="135000" cy="135000"/>
          </a:xfrm>
          <a:prstGeom prst="rect">
            <a:avLst/>
          </a:prstGeom>
        </p:spPr>
      </p:pic>
      <p:pic>
        <p:nvPicPr>
          <p:cNvPr id="16" name="Graphic 534">
            <a:extLst>
              <a:ext uri="{FF2B5EF4-FFF2-40B4-BE49-F238E27FC236}">
                <a16:creationId xmlns:a16="http://schemas.microsoft.com/office/drawing/2014/main" id="{CDD5FF0F-9C20-45F6-9BBE-76AF48F105DC}"/>
              </a:ext>
            </a:extLst>
          </p:cNvPr>
          <p:cNvPicPr>
            <a:picLocks noChangeAspect="1"/>
          </p:cNvPicPr>
          <p:nvPr/>
        </p:nvPicPr>
        <p:blipFill>
          <a:blip cstate="hqprint">
            <a:extLst>
              <a:ext uri="{28A0092B-C50C-407E-A947-70E740481C1C}">
                <a14:useLocalDpi xmlns:a14="http://schemas.microsoft.com/office/drawing/2010/main" val="0"/>
              </a:ext>
            </a:extLst>
          </a:blip>
          <a:stretch>
            <a:fillRect/>
          </a:stretch>
        </p:blipFill>
        <p:spPr>
          <a:xfrm>
            <a:off x="6044973" y="5159578"/>
            <a:ext cx="146492" cy="146492"/>
          </a:xfrm>
          <a:prstGeom prst="rect">
            <a:avLst/>
          </a:prstGeom>
        </p:spPr>
      </p:pic>
      <p:sp>
        <p:nvSpPr>
          <p:cNvPr id="3" name="TextBox 2">
            <a:extLst>
              <a:ext uri="{FF2B5EF4-FFF2-40B4-BE49-F238E27FC236}">
                <a16:creationId xmlns:a16="http://schemas.microsoft.com/office/drawing/2014/main" id="{B188406D-FAEE-0870-A021-AB79236D6A78}"/>
              </a:ext>
            </a:extLst>
          </p:cNvPr>
          <p:cNvSpPr txBox="1"/>
          <p:nvPr/>
        </p:nvSpPr>
        <p:spPr>
          <a:xfrm>
            <a:off x="6375589" y="5070390"/>
            <a:ext cx="2243670" cy="300082"/>
          </a:xfrm>
          <a:prstGeom prst="rect">
            <a:avLst/>
          </a:prstGeom>
          <a:noFill/>
        </p:spPr>
        <p:txBody>
          <a:bodyPr wrap="square" rtlCol="0">
            <a:spAutoFit/>
          </a:bodyPr>
          <a:lstStyle/>
          <a:p>
            <a:r>
              <a:rPr lang="en-US" sz="1050" dirty="0"/>
              <a:t>417-437-8961</a:t>
            </a:r>
            <a:r>
              <a:rPr lang="en-US" sz="1350" dirty="0"/>
              <a:t> </a:t>
            </a:r>
          </a:p>
        </p:txBody>
      </p:sp>
    </p:spTree>
    <p:extLst>
      <p:ext uri="{BB962C8B-B14F-4D97-AF65-F5344CB8AC3E}">
        <p14:creationId xmlns:p14="http://schemas.microsoft.com/office/powerpoint/2010/main" val="4150025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4"/>
          <p:cNvSpPr>
            <a:spLocks noGrp="1"/>
          </p:cNvSpPr>
          <p:nvPr>
            <p:ph type="title" idx="4294967295"/>
          </p:nvPr>
        </p:nvSpPr>
        <p:spPr>
          <a:xfrm>
            <a:off x="628650" y="459863"/>
            <a:ext cx="7886700" cy="1004594"/>
          </a:xfrm>
          <a:prstGeom prst="rect">
            <a:avLst/>
          </a:prstGeom>
        </p:spPr>
        <p:txBody>
          <a:bodyPr vert="horz" lIns="91440" tIns="45720" rIns="91440" bIns="45720" rtlCol="0" anchor="ctr">
            <a:normAutofit/>
          </a:bodyPr>
          <a:lstStyle/>
          <a:p>
            <a:pPr algn="ctr" fontAlgn="auto">
              <a:spcAft>
                <a:spcPts val="0"/>
              </a:spcAft>
              <a:defRPr/>
            </a:pPr>
            <a:r>
              <a:rPr lang="en-US" altLang="en-US" sz="3100" kern="1200">
                <a:solidFill>
                  <a:srgbClr val="FFFFFF"/>
                </a:solidFill>
                <a:latin typeface="+mj-lt"/>
                <a:ea typeface="+mj-ea"/>
                <a:cs typeface="+mj-cs"/>
              </a:rPr>
              <a:t>Characteristics of </a:t>
            </a:r>
            <a:br>
              <a:rPr lang="en-US" altLang="en-US" sz="3100" kern="1200">
                <a:solidFill>
                  <a:srgbClr val="FFFFFF"/>
                </a:solidFill>
                <a:latin typeface="+mj-lt"/>
                <a:ea typeface="+mj-ea"/>
                <a:cs typeface="+mj-cs"/>
              </a:rPr>
            </a:br>
            <a:r>
              <a:rPr lang="en-US" altLang="en-US" sz="3100" kern="1200">
                <a:solidFill>
                  <a:srgbClr val="FFFFFF"/>
                </a:solidFill>
                <a:latin typeface="+mj-lt"/>
                <a:ea typeface="+mj-ea"/>
                <a:cs typeface="+mj-cs"/>
              </a:rPr>
              <a:t>Screening Programs</a:t>
            </a:r>
          </a:p>
        </p:txBody>
      </p:sp>
      <p:sp>
        <p:nvSpPr>
          <p:cNvPr id="9225" name="Rectangle: Rounded Corners 9224">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1" name="Content Placeholder 2"/>
          <p:cNvSpPr>
            <a:spLocks noGrp="1"/>
          </p:cNvSpPr>
          <p:nvPr>
            <p:ph idx="4294967295"/>
          </p:nvPr>
        </p:nvSpPr>
        <p:spPr>
          <a:xfrm>
            <a:off x="1244783" y="1800911"/>
            <a:ext cx="3210979" cy="4152630"/>
          </a:xfrm>
          <a:prstGeom prst="rect">
            <a:avLst/>
          </a:prstGeom>
        </p:spPr>
        <p:txBody>
          <a:bodyPr rtlCol="0">
            <a:normAutofit fontScale="92500" lnSpcReduction="10000"/>
          </a:bodyPr>
          <a:lstStyle/>
          <a:p>
            <a:pPr marL="180594" indent="-180594" defTabSz="722376">
              <a:spcBef>
                <a:spcPts val="790"/>
              </a:spcBef>
              <a:defRPr/>
            </a:pPr>
            <a:r>
              <a:rPr lang="en-US" sz="2212" b="1" kern="1200" dirty="0">
                <a:solidFill>
                  <a:schemeClr val="tx1"/>
                </a:solidFill>
                <a:latin typeface="Montserrat Light" panose="020B0604020202020204" pitchFamily="2" charset="0"/>
              </a:rPr>
              <a:t>Brief or limited evaluation of a group of individuals presumed to be normal</a:t>
            </a:r>
          </a:p>
          <a:p>
            <a:pPr marL="180594" indent="-180594" defTabSz="722376">
              <a:spcBef>
                <a:spcPts val="790"/>
              </a:spcBef>
              <a:buFont typeface="Arial" charset="0"/>
              <a:buChar char="•"/>
              <a:defRPr/>
            </a:pPr>
            <a:r>
              <a:rPr lang="en-US" sz="2212" b="1" kern="1200" dirty="0">
                <a:solidFill>
                  <a:schemeClr val="tx1"/>
                </a:solidFill>
                <a:latin typeface="Montserrat Light" panose="020B0604020202020204" pitchFamily="2" charset="0"/>
              </a:rPr>
              <a:t>Results must be communicated</a:t>
            </a:r>
          </a:p>
          <a:p>
            <a:pPr marL="180594" indent="-180594" defTabSz="722376">
              <a:spcBef>
                <a:spcPts val="790"/>
              </a:spcBef>
              <a:buFont typeface="Arial" charset="0"/>
              <a:buChar char="•"/>
              <a:defRPr/>
            </a:pPr>
            <a:r>
              <a:rPr lang="en-US" sz="2212" b="1" kern="1200" dirty="0">
                <a:solidFill>
                  <a:schemeClr val="tx1"/>
                </a:solidFill>
                <a:latin typeface="Montserrat Light" panose="020B0604020202020204" pitchFamily="2" charset="0"/>
              </a:rPr>
              <a:t>Follow-up on referrals for those “at risk” key component of screening</a:t>
            </a:r>
          </a:p>
          <a:p>
            <a:pPr marL="180594" indent="-180594" defTabSz="722376">
              <a:spcBef>
                <a:spcPts val="790"/>
              </a:spcBef>
              <a:buFont typeface="Arial" charset="0"/>
              <a:buChar char="•"/>
              <a:defRPr/>
            </a:pPr>
            <a:r>
              <a:rPr lang="en-US" sz="2212" b="1" kern="1200" dirty="0">
                <a:solidFill>
                  <a:schemeClr val="tx1"/>
                </a:solidFill>
                <a:latin typeface="Montserrat Light" panose="020B0604020202020204" pitchFamily="2" charset="0"/>
              </a:rPr>
              <a:t>Follow-up continued until problem is resolved</a:t>
            </a:r>
            <a:endParaRPr lang="en-US" sz="2800" b="1" dirty="0">
              <a:latin typeface="Montserrat Light" panose="020B0604020202020204" pitchFamily="2" charset="0"/>
            </a:endParaRPr>
          </a:p>
        </p:txBody>
      </p:sp>
      <p:pic>
        <p:nvPicPr>
          <p:cNvPr id="3" name="Picture 2" descr="A close up of a logo&#10;&#10;Description automatically generated">
            <a:extLst>
              <a:ext uri="{FF2B5EF4-FFF2-40B4-BE49-F238E27FC236}">
                <a16:creationId xmlns:a16="http://schemas.microsoft.com/office/drawing/2014/main" id="{F37F2D51-FB10-4855-96CE-92682AFC26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635" y="2021136"/>
            <a:ext cx="2948582" cy="3341341"/>
          </a:xfrm>
          <a:prstGeom prst="rect">
            <a:avLst/>
          </a:prstGeom>
        </p:spPr>
      </p:pic>
      <p:sp>
        <p:nvSpPr>
          <p:cNvPr id="4" name="TextBox 3">
            <a:extLst>
              <a:ext uri="{FF2B5EF4-FFF2-40B4-BE49-F238E27FC236}">
                <a16:creationId xmlns:a16="http://schemas.microsoft.com/office/drawing/2014/main" id="{045F7D8F-DC33-D244-B3D4-BCEF74B308DC}"/>
              </a:ext>
            </a:extLst>
          </p:cNvPr>
          <p:cNvSpPr txBox="1"/>
          <p:nvPr/>
        </p:nvSpPr>
        <p:spPr>
          <a:xfrm>
            <a:off x="3067333" y="5848491"/>
            <a:ext cx="3402093" cy="311175"/>
          </a:xfrm>
          <a:prstGeom prst="rect">
            <a:avLst/>
          </a:prstGeom>
          <a:noFill/>
        </p:spPr>
        <p:txBody>
          <a:bodyPr wrap="square" rtlCol="0">
            <a:spAutoFit/>
          </a:bodyPr>
          <a:lstStyle/>
          <a:p>
            <a:pPr algn="ctr" defTabSz="361188">
              <a:spcAft>
                <a:spcPts val="474"/>
              </a:spcAft>
            </a:pPr>
            <a:r>
              <a:rPr lang="en-US" sz="1422" kern="1200" dirty="0">
                <a:solidFill>
                  <a:schemeClr val="tx1"/>
                </a:solidFill>
                <a:latin typeface="+mn-lt"/>
                <a:ea typeface="+mn-ea"/>
                <a:cs typeface="+mn-cs"/>
              </a:rPr>
              <a:t>Vision Screening Guidelines Page 5</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3" name="Rectangle 19462">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5" name="Rectangle 19464">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4907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Title 1"/>
          <p:cNvSpPr>
            <a:spLocks noGrp="1"/>
          </p:cNvSpPr>
          <p:nvPr>
            <p:ph type="title"/>
          </p:nvPr>
        </p:nvSpPr>
        <p:spPr>
          <a:xfrm>
            <a:off x="228600" y="1905000"/>
            <a:ext cx="2658616" cy="2127664"/>
          </a:xfrm>
        </p:spPr>
        <p:txBody>
          <a:bodyPr vert="horz" lIns="274320" tIns="182880" rIns="274320" bIns="182880" rtlCol="0" anchor="ctr" anchorCtr="1">
            <a:normAutofit/>
          </a:bodyPr>
          <a:lstStyle/>
          <a:p>
            <a:r>
              <a:rPr lang="en-US" altLang="en-US" sz="2200" dirty="0">
                <a:latin typeface="Montserrat ExtraBold" panose="00000900000000000000" pitchFamily="2" charset="0"/>
              </a:rPr>
              <a:t>Screening</a:t>
            </a:r>
            <a:br>
              <a:rPr lang="en-US" altLang="en-US" sz="2200" dirty="0">
                <a:latin typeface="Montserrat ExtraBold" panose="00000900000000000000" pitchFamily="2" charset="0"/>
              </a:rPr>
            </a:br>
            <a:r>
              <a:rPr lang="en-US" altLang="en-US" sz="2200" dirty="0">
                <a:latin typeface="Montserrat ExtraBold" panose="00000900000000000000" pitchFamily="2" charset="0"/>
              </a:rPr>
              <a:t>Schedule</a:t>
            </a:r>
          </a:p>
        </p:txBody>
      </p:sp>
      <p:sp>
        <p:nvSpPr>
          <p:cNvPr id="2" name="Text Placeholder 1">
            <a:extLst>
              <a:ext uri="{FF2B5EF4-FFF2-40B4-BE49-F238E27FC236}">
                <a16:creationId xmlns:a16="http://schemas.microsoft.com/office/drawing/2014/main" id="{6D59CB3B-7DDE-82AB-139E-AF75EE2476A7}"/>
              </a:ext>
            </a:extLst>
          </p:cNvPr>
          <p:cNvSpPr>
            <a:spLocks noGrp="1"/>
          </p:cNvSpPr>
          <p:nvPr>
            <p:ph type="body" idx="1"/>
          </p:nvPr>
        </p:nvSpPr>
        <p:spPr>
          <a:xfrm>
            <a:off x="841366" y="4352544"/>
            <a:ext cx="1807988" cy="676656"/>
          </a:xfrm>
        </p:spPr>
        <p:txBody>
          <a:bodyPr vert="horz" lIns="91440" tIns="45720" rIns="91440" bIns="45720" rtlCol="0">
            <a:normAutofit/>
          </a:bodyPr>
          <a:lstStyle/>
          <a:p>
            <a:pPr algn="ctr">
              <a:spcAft>
                <a:spcPts val="600"/>
              </a:spcAft>
            </a:pPr>
            <a:r>
              <a:rPr lang="en-US" sz="1600" kern="1200" dirty="0">
                <a:solidFill>
                  <a:srgbClr val="FFFFFF"/>
                </a:solidFill>
                <a:latin typeface="+mn-lt"/>
                <a:ea typeface="+mn-ea"/>
                <a:cs typeface="+mn-cs"/>
              </a:rPr>
              <a:t>Vision Screening Guidelines Page 6</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508058294"/>
              </p:ext>
            </p:extLst>
          </p:nvPr>
        </p:nvGraphicFramePr>
        <p:xfrm>
          <a:off x="3490720" y="228601"/>
          <a:ext cx="5653280" cy="6324599"/>
        </p:xfrm>
        <a:graphic>
          <a:graphicData uri="http://schemas.openxmlformats.org/drawingml/2006/table">
            <a:tbl>
              <a:tblPr firstRow="1" bandRow="1">
                <a:tableStyleId>{69012ECD-51FC-41F1-AA8D-1B2483CD663E}</a:tableStyleId>
              </a:tblPr>
              <a:tblGrid>
                <a:gridCol w="1779528">
                  <a:extLst>
                    <a:ext uri="{9D8B030D-6E8A-4147-A177-3AD203B41FA5}">
                      <a16:colId xmlns:a16="http://schemas.microsoft.com/office/drawing/2014/main" val="20000"/>
                    </a:ext>
                  </a:extLst>
                </a:gridCol>
                <a:gridCol w="1573138">
                  <a:extLst>
                    <a:ext uri="{9D8B030D-6E8A-4147-A177-3AD203B41FA5}">
                      <a16:colId xmlns:a16="http://schemas.microsoft.com/office/drawing/2014/main" val="20001"/>
                    </a:ext>
                  </a:extLst>
                </a:gridCol>
                <a:gridCol w="2300614">
                  <a:extLst>
                    <a:ext uri="{9D8B030D-6E8A-4147-A177-3AD203B41FA5}">
                      <a16:colId xmlns:a16="http://schemas.microsoft.com/office/drawing/2014/main" val="20002"/>
                    </a:ext>
                  </a:extLst>
                </a:gridCol>
              </a:tblGrid>
              <a:tr h="958419">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700" b="1" u="none" strike="noStrike" cap="none" normalizeH="0" baseline="0">
                          <a:ln>
                            <a:noFill/>
                          </a:ln>
                          <a:solidFill>
                            <a:srgbClr val="FFFFFF"/>
                          </a:solidFill>
                          <a:effectLst/>
                        </a:rPr>
                        <a:t>Grade</a:t>
                      </a:r>
                      <a:endParaRPr kumimoji="0" lang="en-US" altLang="en-US" sz="1700" b="1" i="0" u="none" strike="noStrike" cap="none" normalizeH="0" baseline="0">
                        <a:ln>
                          <a:noFill/>
                        </a:ln>
                        <a:solidFill>
                          <a:srgbClr val="FFFFFF"/>
                        </a:solidFill>
                        <a:effectLst/>
                        <a:latin typeface="Century Gothic" panose="020B0502020202020204" pitchFamily="34" charset="0"/>
                        <a:cs typeface="Arial" panose="020B0604020202020204" pitchFamily="34" charset="0"/>
                      </a:endParaRPr>
                    </a:p>
                  </a:txBody>
                  <a:tcPr marL="89599" marR="89599" marT="44785" marB="44785" anchor="ctr" horzOverflow="overflow"/>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700" b="1" u="none" strike="noStrike" cap="none" normalizeH="0" baseline="0">
                          <a:ln>
                            <a:noFill/>
                          </a:ln>
                          <a:solidFill>
                            <a:srgbClr val="FFFFFF"/>
                          </a:solidFill>
                          <a:effectLst/>
                        </a:rPr>
                        <a:t>Screen</a:t>
                      </a:r>
                      <a:endParaRPr kumimoji="0" lang="en-US" altLang="en-US" sz="1700" b="1" i="0" u="none" strike="noStrike" cap="none" normalizeH="0" baseline="0">
                        <a:ln>
                          <a:noFill/>
                        </a:ln>
                        <a:solidFill>
                          <a:srgbClr val="FFFFFF"/>
                        </a:solidFill>
                        <a:effectLst/>
                        <a:latin typeface="Century Gothic" panose="020B0502020202020204" pitchFamily="34" charset="0"/>
                        <a:cs typeface="Arial" panose="020B0604020202020204" pitchFamily="34" charset="0"/>
                      </a:endParaRPr>
                    </a:p>
                  </a:txBody>
                  <a:tcPr marL="89599" marR="89599" marT="44785" marB="44785" anchor="ctr" horzOverflow="overflow"/>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700" b="1" u="none" strike="noStrike" cap="none" normalizeH="0" baseline="0">
                          <a:ln>
                            <a:noFill/>
                          </a:ln>
                          <a:solidFill>
                            <a:srgbClr val="FFFFFF"/>
                          </a:solidFill>
                          <a:effectLst/>
                        </a:rPr>
                        <a:t>Type of Screening</a:t>
                      </a:r>
                      <a:endParaRPr kumimoji="0" lang="en-US" altLang="en-US" sz="1700" b="1" i="0" u="none" strike="noStrike" cap="none" normalizeH="0" baseline="0">
                        <a:ln>
                          <a:noFill/>
                        </a:ln>
                        <a:solidFill>
                          <a:srgbClr val="FFFFFF"/>
                        </a:solidFill>
                        <a:effectLst/>
                        <a:latin typeface="Century Gothic" panose="020B0502020202020204" pitchFamily="34" charset="0"/>
                        <a:cs typeface="Arial" panose="020B0604020202020204" pitchFamily="34" charset="0"/>
                      </a:endParaRPr>
                    </a:p>
                  </a:txBody>
                  <a:tcPr marL="89599" marR="89599" marT="44785" marB="44785" anchor="ctr" horzOverflow="overflow"/>
                </a:tc>
                <a:extLst>
                  <a:ext uri="{0D108BD9-81ED-4DB2-BD59-A6C34878D82A}">
                    <a16:rowId xmlns:a16="http://schemas.microsoft.com/office/drawing/2014/main" val="10000"/>
                  </a:ext>
                </a:extLst>
              </a:tr>
              <a:tr h="718212">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u="none" strike="noStrike" cap="none" normalizeH="0" baseline="0" dirty="0">
                          <a:ln>
                            <a:noFill/>
                          </a:ln>
                          <a:solidFill>
                            <a:srgbClr val="000000"/>
                          </a:solidFill>
                          <a:effectLst/>
                        </a:rPr>
                        <a:t>All students new to district </a:t>
                      </a:r>
                      <a:endParaRPr kumimoji="0" lang="en-US"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endParaRPr>
                    </a:p>
                  </a:txBody>
                  <a:tcPr marL="89599" marR="89599" marT="44785" marB="44785" anchor="ctr" horzOverflow="overflow"/>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0" u="none" strike="noStrike" cap="none" normalizeH="0" baseline="0">
                          <a:ln>
                            <a:noFill/>
                          </a:ln>
                          <a:solidFill>
                            <a:srgbClr val="000000"/>
                          </a:solidFill>
                          <a:effectLst/>
                        </a:rPr>
                        <a:t>Recommended</a:t>
                      </a:r>
                      <a:endParaRPr kumimoji="0" lang="en-US" altLang="en-US" sz="1200" b="0" i="0" u="none" strike="noStrike" cap="none" normalizeH="0" baseline="0">
                        <a:ln>
                          <a:noFill/>
                        </a:ln>
                        <a:solidFill>
                          <a:srgbClr val="000000"/>
                        </a:solidFill>
                        <a:effectLst/>
                        <a:latin typeface="Century Gothic" panose="020B0502020202020204" pitchFamily="34" charset="0"/>
                        <a:cs typeface="Arial" panose="020B0604020202020204" pitchFamily="34" charset="0"/>
                      </a:endParaRPr>
                    </a:p>
                  </a:txBody>
                  <a:tcPr marL="89599" marR="89599" marT="44785" marB="44785" anchor="ctr" horzOverflow="overflow"/>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0" u="none" strike="noStrike" cap="none" normalizeH="0" baseline="0">
                          <a:ln>
                            <a:noFill/>
                          </a:ln>
                          <a:solidFill>
                            <a:srgbClr val="000000"/>
                          </a:solidFill>
                          <a:effectLst/>
                        </a:rPr>
                        <a:t>Age Appropriate</a:t>
                      </a:r>
                      <a:endParaRPr kumimoji="0" lang="en-US" altLang="en-US" sz="1200" b="0" i="0" u="none" strike="noStrike" cap="none" normalizeH="0" baseline="0">
                        <a:ln>
                          <a:noFill/>
                        </a:ln>
                        <a:solidFill>
                          <a:srgbClr val="000000"/>
                        </a:solidFill>
                        <a:effectLst/>
                        <a:latin typeface="Century Gothic" panose="020B0502020202020204" pitchFamily="34" charset="0"/>
                        <a:cs typeface="Arial" panose="020B0604020202020204" pitchFamily="34" charset="0"/>
                      </a:endParaRPr>
                    </a:p>
                  </a:txBody>
                  <a:tcPr marL="89599" marR="89599" marT="44785" marB="44785" anchor="ctr" horzOverflow="overflow"/>
                </a:tc>
                <a:extLst>
                  <a:ext uri="{0D108BD9-81ED-4DB2-BD59-A6C34878D82A}">
                    <a16:rowId xmlns:a16="http://schemas.microsoft.com/office/drawing/2014/main" val="10001"/>
                  </a:ext>
                </a:extLst>
              </a:tr>
              <a:tr h="718212">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u="none" strike="noStrike" cap="none" normalizeH="0" baseline="0">
                          <a:ln>
                            <a:noFill/>
                          </a:ln>
                          <a:solidFill>
                            <a:srgbClr val="000000"/>
                          </a:solidFill>
                          <a:effectLst/>
                        </a:rPr>
                        <a:t>K</a:t>
                      </a:r>
                      <a:endParaRPr kumimoji="0" lang="en-US" altLang="en-US" sz="2400" b="0" i="0" u="none" strike="noStrike" cap="none" normalizeH="0" baseline="0">
                        <a:ln>
                          <a:noFill/>
                        </a:ln>
                        <a:solidFill>
                          <a:srgbClr val="000000"/>
                        </a:solidFill>
                        <a:effectLst/>
                        <a:latin typeface="Century Gothic" panose="020B0502020202020204" pitchFamily="34" charset="0"/>
                        <a:cs typeface="Arial" panose="020B0604020202020204" pitchFamily="34" charset="0"/>
                      </a:endParaRPr>
                    </a:p>
                  </a:txBody>
                  <a:tcPr marL="89599" marR="89599" marT="44785" marB="44785" anchor="ctr" horzOverflow="overflow"/>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0" u="none" strike="noStrike" cap="none" normalizeH="0" baseline="0">
                          <a:ln>
                            <a:noFill/>
                          </a:ln>
                          <a:solidFill>
                            <a:srgbClr val="000000"/>
                          </a:solidFill>
                          <a:effectLst/>
                        </a:rPr>
                        <a:t>Recommended</a:t>
                      </a:r>
                      <a:endParaRPr kumimoji="0" lang="en-US" altLang="en-US" sz="1200" b="0" i="0" u="none" strike="noStrike" cap="none" normalizeH="0" baseline="0">
                        <a:ln>
                          <a:noFill/>
                        </a:ln>
                        <a:solidFill>
                          <a:srgbClr val="000000"/>
                        </a:solidFill>
                        <a:effectLst/>
                        <a:latin typeface="Century Gothic" panose="020B0502020202020204" pitchFamily="34" charset="0"/>
                        <a:cs typeface="Arial" panose="020B0604020202020204" pitchFamily="34" charset="0"/>
                      </a:endParaRPr>
                    </a:p>
                  </a:txBody>
                  <a:tcPr marL="89599" marR="89599" marT="44785" marB="44785" anchor="ctr" horzOverflow="overflow"/>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0" u="none" strike="noStrike" cap="none" normalizeH="0" baseline="0">
                          <a:ln>
                            <a:noFill/>
                          </a:ln>
                          <a:solidFill>
                            <a:srgbClr val="000000"/>
                          </a:solidFill>
                          <a:effectLst/>
                        </a:rPr>
                        <a:t>Near &amp; Distance Acuity,  Random Dot E</a:t>
                      </a:r>
                      <a:endParaRPr kumimoji="0" lang="en-US" altLang="en-US" sz="1200" b="0" i="0" u="none" strike="noStrike" cap="none" normalizeH="0" baseline="0">
                        <a:ln>
                          <a:noFill/>
                        </a:ln>
                        <a:solidFill>
                          <a:srgbClr val="000000"/>
                        </a:solidFill>
                        <a:effectLst/>
                        <a:latin typeface="Century Gothic" panose="020B0502020202020204" pitchFamily="34" charset="0"/>
                        <a:cs typeface="Arial" panose="020B0604020202020204" pitchFamily="34" charset="0"/>
                      </a:endParaRPr>
                    </a:p>
                  </a:txBody>
                  <a:tcPr marL="89599" marR="89599" marT="44785" marB="44785" anchor="ctr" horzOverflow="overflow"/>
                </a:tc>
                <a:extLst>
                  <a:ext uri="{0D108BD9-81ED-4DB2-BD59-A6C34878D82A}">
                    <a16:rowId xmlns:a16="http://schemas.microsoft.com/office/drawing/2014/main" val="10002"/>
                  </a:ext>
                </a:extLst>
              </a:tr>
              <a:tr h="982439">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u="none" strike="noStrike" cap="none" normalizeH="0" baseline="0">
                          <a:ln>
                            <a:noFill/>
                          </a:ln>
                          <a:solidFill>
                            <a:srgbClr val="000000"/>
                          </a:solidFill>
                          <a:effectLst/>
                        </a:rPr>
                        <a:t>1</a:t>
                      </a:r>
                      <a:r>
                        <a:rPr kumimoji="0" lang="en-US" altLang="en-US" sz="2400" b="0" u="none" strike="noStrike" cap="none" normalizeH="0" baseline="30000">
                          <a:ln>
                            <a:noFill/>
                          </a:ln>
                          <a:solidFill>
                            <a:srgbClr val="000000"/>
                          </a:solidFill>
                          <a:effectLst/>
                        </a:rPr>
                        <a:t>st</a:t>
                      </a:r>
                      <a:endParaRPr kumimoji="0" lang="en-US" altLang="en-US" sz="2400" b="0" i="0" u="none" strike="noStrike" cap="none" normalizeH="0" baseline="0">
                        <a:ln>
                          <a:noFill/>
                        </a:ln>
                        <a:solidFill>
                          <a:srgbClr val="000000"/>
                        </a:solidFill>
                        <a:effectLst/>
                        <a:latin typeface="Century Gothic" panose="020B0502020202020204" pitchFamily="34" charset="0"/>
                        <a:cs typeface="Arial" panose="020B0604020202020204" pitchFamily="34" charset="0"/>
                      </a:endParaRPr>
                    </a:p>
                  </a:txBody>
                  <a:tcPr marL="89599" marR="89599" marT="44785" marB="44785" anchor="ctr" horzOverflow="overflow"/>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0" u="none" strike="noStrike" cap="none" normalizeH="0" baseline="0">
                          <a:ln>
                            <a:noFill/>
                          </a:ln>
                          <a:solidFill>
                            <a:srgbClr val="000000"/>
                          </a:solidFill>
                          <a:effectLst/>
                        </a:rPr>
                        <a:t>Recommended</a:t>
                      </a:r>
                      <a:endParaRPr kumimoji="0" lang="en-US" altLang="en-US" sz="1200" b="0" i="0" u="none" strike="noStrike" cap="none" normalizeH="0" baseline="0">
                        <a:ln>
                          <a:noFill/>
                        </a:ln>
                        <a:solidFill>
                          <a:srgbClr val="000000"/>
                        </a:solidFill>
                        <a:effectLst/>
                        <a:latin typeface="Century Gothic" panose="020B0502020202020204" pitchFamily="34" charset="0"/>
                        <a:cs typeface="Arial" panose="020B0604020202020204" pitchFamily="34" charset="0"/>
                      </a:endParaRPr>
                    </a:p>
                  </a:txBody>
                  <a:tcPr marL="89599" marR="89599" marT="44785" marB="44785" anchor="ctr" horzOverflow="overflow"/>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0" u="none" strike="noStrike" cap="none" normalizeH="0" baseline="0" dirty="0">
                          <a:ln>
                            <a:noFill/>
                          </a:ln>
                          <a:solidFill>
                            <a:srgbClr val="000000"/>
                          </a:solidFill>
                          <a:effectLst/>
                        </a:rPr>
                        <a:t>Near &amp; Distance Acuity,  Random Dot E</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Century Gothic" panose="020B0502020202020204" pitchFamily="34" charset="0"/>
                        <a:cs typeface="Arial" panose="020B0604020202020204" pitchFamily="34" charset="0"/>
                      </a:endParaRPr>
                    </a:p>
                  </a:txBody>
                  <a:tcPr marL="89599" marR="89599" marT="44785" marB="44785" anchor="ctr" horzOverflow="overflow"/>
                </a:tc>
                <a:extLst>
                  <a:ext uri="{0D108BD9-81ED-4DB2-BD59-A6C34878D82A}">
                    <a16:rowId xmlns:a16="http://schemas.microsoft.com/office/drawing/2014/main" val="10003"/>
                  </a:ext>
                </a:extLst>
              </a:tr>
              <a:tr h="982439">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u="none" strike="noStrike" cap="none" normalizeH="0" baseline="0">
                          <a:ln>
                            <a:noFill/>
                          </a:ln>
                          <a:solidFill>
                            <a:srgbClr val="000000"/>
                          </a:solidFill>
                          <a:effectLst/>
                        </a:rPr>
                        <a:t>2</a:t>
                      </a:r>
                      <a:r>
                        <a:rPr kumimoji="0" lang="en-US" altLang="en-US" sz="2400" b="0" u="none" strike="noStrike" cap="none" normalizeH="0" baseline="30000">
                          <a:ln>
                            <a:noFill/>
                          </a:ln>
                          <a:solidFill>
                            <a:srgbClr val="000000"/>
                          </a:solidFill>
                          <a:effectLst/>
                        </a:rPr>
                        <a:t>nd</a:t>
                      </a:r>
                      <a:endParaRPr kumimoji="0" lang="en-US" altLang="en-US" sz="2400" b="0" i="0" u="none" strike="noStrike" cap="none" normalizeH="0" baseline="0">
                        <a:ln>
                          <a:noFill/>
                        </a:ln>
                        <a:solidFill>
                          <a:srgbClr val="000000"/>
                        </a:solidFill>
                        <a:effectLst/>
                        <a:latin typeface="Century Gothic" panose="020B0502020202020204" pitchFamily="34" charset="0"/>
                        <a:cs typeface="Arial" panose="020B0604020202020204" pitchFamily="34" charset="0"/>
                      </a:endParaRPr>
                    </a:p>
                  </a:txBody>
                  <a:tcPr marL="89599" marR="89599" marT="44785" marB="44785" anchor="ctr" horzOverflow="overflow"/>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0" u="none" strike="noStrike" cap="none" normalizeH="0" baseline="0">
                          <a:ln>
                            <a:noFill/>
                          </a:ln>
                          <a:solidFill>
                            <a:srgbClr val="000000"/>
                          </a:solidFill>
                          <a:effectLst/>
                        </a:rPr>
                        <a:t>Recommended</a:t>
                      </a:r>
                      <a:endParaRPr kumimoji="0" lang="en-US" altLang="en-US" sz="1200" b="0" i="0" u="none" strike="noStrike" cap="none" normalizeH="0" baseline="0">
                        <a:ln>
                          <a:noFill/>
                        </a:ln>
                        <a:solidFill>
                          <a:srgbClr val="000000"/>
                        </a:solidFill>
                        <a:effectLst/>
                        <a:latin typeface="Century Gothic" panose="020B0502020202020204" pitchFamily="34" charset="0"/>
                        <a:cs typeface="Arial" panose="020B0604020202020204" pitchFamily="34" charset="0"/>
                      </a:endParaRPr>
                    </a:p>
                  </a:txBody>
                  <a:tcPr marL="89599" marR="89599" marT="44785" marB="44785" anchor="ctr" horzOverflow="overflow"/>
                </a:tc>
                <a:tc>
                  <a:txBody>
                    <a:bodyPr/>
                    <a:lstStyle>
                      <a:lvl1pPr>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u="none" strike="noStrike" cap="none" normalizeH="0" baseline="0">
                          <a:ln>
                            <a:noFill/>
                          </a:ln>
                          <a:solidFill>
                            <a:srgbClr val="000000"/>
                          </a:solidFill>
                          <a:effectLst/>
                        </a:rPr>
                        <a:t>Near &amp; Distance Acuity,  Random Dot 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Century Gothic" panose="020B0502020202020204" pitchFamily="34" charset="0"/>
                        <a:cs typeface="Arial" panose="020B0604020202020204" pitchFamily="34" charset="0"/>
                      </a:endParaRPr>
                    </a:p>
                  </a:txBody>
                  <a:tcPr marL="89599" marR="89599" marT="44785" marB="44785" anchor="ctr" horzOverflow="overflow"/>
                </a:tc>
                <a:extLst>
                  <a:ext uri="{0D108BD9-81ED-4DB2-BD59-A6C34878D82A}">
                    <a16:rowId xmlns:a16="http://schemas.microsoft.com/office/drawing/2014/main" val="10004"/>
                  </a:ext>
                </a:extLst>
              </a:tr>
              <a:tr h="982439">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u="none" strike="noStrike" cap="none" normalizeH="0" baseline="0">
                          <a:ln>
                            <a:noFill/>
                          </a:ln>
                          <a:solidFill>
                            <a:srgbClr val="000000"/>
                          </a:solidFill>
                          <a:effectLst/>
                        </a:rPr>
                        <a:t>3</a:t>
                      </a:r>
                      <a:r>
                        <a:rPr kumimoji="0" lang="en-US" altLang="en-US" sz="2400" b="0" u="none" strike="noStrike" cap="none" normalizeH="0" baseline="30000">
                          <a:ln>
                            <a:noFill/>
                          </a:ln>
                          <a:solidFill>
                            <a:srgbClr val="000000"/>
                          </a:solidFill>
                          <a:effectLst/>
                        </a:rPr>
                        <a:t>rd</a:t>
                      </a:r>
                      <a:endParaRPr kumimoji="0" lang="en-US" altLang="en-US" sz="2400" b="0" i="0" u="none" strike="noStrike" cap="none" normalizeH="0" baseline="0">
                        <a:ln>
                          <a:noFill/>
                        </a:ln>
                        <a:solidFill>
                          <a:srgbClr val="000000"/>
                        </a:solidFill>
                        <a:effectLst/>
                        <a:latin typeface="Century Gothic" panose="020B0502020202020204" pitchFamily="34" charset="0"/>
                        <a:cs typeface="Arial" panose="020B0604020202020204" pitchFamily="34" charset="0"/>
                      </a:endParaRPr>
                    </a:p>
                  </a:txBody>
                  <a:tcPr marL="89599" marR="89599" marT="44785" marB="44785" anchor="ctr" horzOverflow="overflow"/>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0" u="none" strike="noStrike" cap="none" normalizeH="0" baseline="0">
                          <a:ln>
                            <a:noFill/>
                          </a:ln>
                          <a:solidFill>
                            <a:srgbClr val="000000"/>
                          </a:solidFill>
                          <a:effectLst/>
                        </a:rPr>
                        <a:t>Recommended</a:t>
                      </a:r>
                      <a:endParaRPr kumimoji="0" lang="en-US" altLang="en-US" sz="1200" b="0" i="0" u="none" strike="noStrike" cap="none" normalizeH="0" baseline="0">
                        <a:ln>
                          <a:noFill/>
                        </a:ln>
                        <a:solidFill>
                          <a:srgbClr val="000000"/>
                        </a:solidFill>
                        <a:effectLst/>
                        <a:latin typeface="Century Gothic" panose="020B0502020202020204" pitchFamily="34" charset="0"/>
                        <a:cs typeface="Arial" panose="020B0604020202020204" pitchFamily="34" charset="0"/>
                      </a:endParaRPr>
                    </a:p>
                  </a:txBody>
                  <a:tcPr marL="89599" marR="89599" marT="44785" marB="44785" anchor="ctr" horzOverflow="overflow"/>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0" u="none" strike="noStrike" cap="none" normalizeH="0" baseline="0">
                          <a:ln>
                            <a:noFill/>
                          </a:ln>
                          <a:solidFill>
                            <a:srgbClr val="000000"/>
                          </a:solidFill>
                          <a:effectLst/>
                        </a:rPr>
                        <a:t>Near &amp; Distance Acuity,  Random Dot E</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Century Gothic" panose="020B0502020202020204" pitchFamily="34" charset="0"/>
                        <a:cs typeface="Arial" panose="020B0604020202020204" pitchFamily="34" charset="0"/>
                      </a:endParaRPr>
                    </a:p>
                  </a:txBody>
                  <a:tcPr marL="89599" marR="89599" marT="44785" marB="44785" anchor="ctr" horzOverflow="overflow"/>
                </a:tc>
                <a:extLst>
                  <a:ext uri="{0D108BD9-81ED-4DB2-BD59-A6C34878D82A}">
                    <a16:rowId xmlns:a16="http://schemas.microsoft.com/office/drawing/2014/main" val="10005"/>
                  </a:ext>
                </a:extLst>
              </a:tr>
              <a:tr h="982439">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0" u="none" strike="noStrike" cap="none" normalizeH="0" baseline="0">
                          <a:ln>
                            <a:noFill/>
                          </a:ln>
                          <a:solidFill>
                            <a:srgbClr val="000000"/>
                          </a:solidFill>
                          <a:effectLst/>
                        </a:rPr>
                        <a:t>Every other year after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0" u="none" strike="noStrike" cap="none" normalizeH="0" baseline="0">
                          <a:ln>
                            <a:noFill/>
                          </a:ln>
                          <a:solidFill>
                            <a:srgbClr val="000000"/>
                          </a:solidFill>
                          <a:effectLst/>
                        </a:rPr>
                        <a:t>3</a:t>
                      </a:r>
                      <a:r>
                        <a:rPr kumimoji="0" lang="en-US" altLang="en-US" sz="1200" b="0" u="none" strike="noStrike" cap="none" normalizeH="0" baseline="30000">
                          <a:ln>
                            <a:noFill/>
                          </a:ln>
                          <a:solidFill>
                            <a:srgbClr val="000000"/>
                          </a:solidFill>
                          <a:effectLst/>
                        </a:rPr>
                        <a:t>rd</a:t>
                      </a:r>
                      <a:r>
                        <a:rPr kumimoji="0" lang="en-US" altLang="en-US" sz="1200" b="0" u="none" strike="noStrike" cap="none" normalizeH="0" baseline="0">
                          <a:ln>
                            <a:noFill/>
                          </a:ln>
                          <a:solidFill>
                            <a:srgbClr val="000000"/>
                          </a:solidFill>
                          <a:effectLst/>
                        </a:rPr>
                        <a:t> grade </a:t>
                      </a:r>
                      <a:endParaRPr kumimoji="0" lang="en-US" altLang="en-US" sz="1200" b="0" i="0" u="none" strike="noStrike" cap="none" normalizeH="0" baseline="0">
                        <a:ln>
                          <a:noFill/>
                        </a:ln>
                        <a:solidFill>
                          <a:srgbClr val="000000"/>
                        </a:solidFill>
                        <a:effectLst/>
                        <a:latin typeface="Century Gothic" panose="020B0502020202020204" pitchFamily="34" charset="0"/>
                        <a:cs typeface="Arial" panose="020B0604020202020204" pitchFamily="34" charset="0"/>
                      </a:endParaRPr>
                    </a:p>
                  </a:txBody>
                  <a:tcPr marL="89599" marR="89599" marT="44785" marB="44785" anchor="ctr" horzOverflow="overflow"/>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0" u="none" strike="noStrike" cap="none" normalizeH="0" baseline="0">
                          <a:ln>
                            <a:noFill/>
                          </a:ln>
                          <a:solidFill>
                            <a:srgbClr val="000000"/>
                          </a:solidFill>
                          <a:effectLst/>
                        </a:rPr>
                        <a:t>Recommended as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0" u="none" strike="noStrike" cap="none" normalizeH="0" baseline="0">
                          <a:ln>
                            <a:noFill/>
                          </a:ln>
                          <a:solidFill>
                            <a:srgbClr val="000000"/>
                          </a:solidFill>
                          <a:effectLst/>
                        </a:rPr>
                        <a:t>time permits</a:t>
                      </a:r>
                      <a:endParaRPr kumimoji="0" lang="en-US" altLang="en-US" sz="1200" b="0" i="0" u="none" strike="noStrike" cap="none" normalizeH="0" baseline="0">
                        <a:ln>
                          <a:noFill/>
                        </a:ln>
                        <a:solidFill>
                          <a:srgbClr val="000000"/>
                        </a:solidFill>
                        <a:effectLst/>
                        <a:latin typeface="Century Gothic" panose="020B0502020202020204" pitchFamily="34" charset="0"/>
                        <a:cs typeface="Arial" panose="020B0604020202020204" pitchFamily="34" charset="0"/>
                      </a:endParaRPr>
                    </a:p>
                  </a:txBody>
                  <a:tcPr marL="89599" marR="89599" marT="44785" marB="44785" anchor="ctr" horzOverflow="overflow"/>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0" u="none" strike="noStrike" cap="none" normalizeH="0" baseline="0" dirty="0">
                          <a:ln>
                            <a:noFill/>
                          </a:ln>
                          <a:solidFill>
                            <a:srgbClr val="000000"/>
                          </a:solidFill>
                          <a:effectLst/>
                        </a:rPr>
                        <a:t>Near &amp; Distance Acuity</a:t>
                      </a:r>
                      <a:endParaRPr kumimoji="0" lang="en-US" altLang="en-US" sz="1200" b="0" i="0" u="none" strike="noStrike" cap="none" normalizeH="0" baseline="0" dirty="0">
                        <a:ln>
                          <a:noFill/>
                        </a:ln>
                        <a:solidFill>
                          <a:srgbClr val="000000"/>
                        </a:solidFill>
                        <a:effectLst/>
                        <a:latin typeface="Century Gothic" panose="020B0502020202020204" pitchFamily="34" charset="0"/>
                        <a:cs typeface="Arial" panose="020B0604020202020204" pitchFamily="34" charset="0"/>
                      </a:endParaRPr>
                    </a:p>
                  </a:txBody>
                  <a:tcPr marL="89599" marR="89599" marT="44785" marB="44785" anchor="ctr" horzOverflow="overflow"/>
                </a:tc>
                <a:extLst>
                  <a:ext uri="{0D108BD9-81ED-4DB2-BD59-A6C34878D82A}">
                    <a16:rowId xmlns:a16="http://schemas.microsoft.com/office/drawing/2014/main" val="10006"/>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0558B1-1B86-87D4-C236-B8E321F88671}"/>
              </a:ext>
            </a:extLst>
          </p:cNvPr>
          <p:cNvPicPr>
            <a:picLocks noChangeAspect="1"/>
          </p:cNvPicPr>
          <p:nvPr/>
        </p:nvPicPr>
        <p:blipFill>
          <a:blip r:embed="rId3"/>
          <a:stretch>
            <a:fillRect/>
          </a:stretch>
        </p:blipFill>
        <p:spPr>
          <a:xfrm>
            <a:off x="1295400" y="117383"/>
            <a:ext cx="6400799" cy="6435817"/>
          </a:xfrm>
          <a:prstGeom prst="rect">
            <a:avLst/>
          </a:prstGeom>
        </p:spPr>
      </p:pic>
    </p:spTree>
    <p:extLst>
      <p:ext uri="{BB962C8B-B14F-4D97-AF65-F5344CB8AC3E}">
        <p14:creationId xmlns:p14="http://schemas.microsoft.com/office/powerpoint/2010/main" val="2627119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2B9D1F8-5A11-1543-C500-DF99A565247B}"/>
              </a:ext>
            </a:extLst>
          </p:cNvPr>
          <p:cNvSpPr txBox="1"/>
          <p:nvPr/>
        </p:nvSpPr>
        <p:spPr>
          <a:xfrm>
            <a:off x="835357" y="2960716"/>
            <a:ext cx="3027251" cy="2387600"/>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4700" kern="1200">
                <a:solidFill>
                  <a:schemeClr val="tx1"/>
                </a:solidFill>
                <a:latin typeface="+mj-lt"/>
                <a:ea typeface="+mj-ea"/>
                <a:cs typeface="+mj-cs"/>
              </a:rPr>
              <a:t>Visual  Acuity </a:t>
            </a:r>
          </a:p>
        </p:txBody>
      </p:sp>
      <p:grpSp>
        <p:nvGrpSpPr>
          <p:cNvPr id="29" name="Group 2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984992"/>
            <a:ext cx="548639" cy="673460"/>
            <a:chOff x="3940602" y="308034"/>
            <a:chExt cx="2116791" cy="3428999"/>
          </a:xfrm>
          <a:solidFill>
            <a:schemeClr val="accent4"/>
          </a:solidFill>
        </p:grpSpPr>
        <p:sp>
          <p:nvSpPr>
            <p:cNvPr id="30" name="Rectangle 2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Placeholder 12" descr="A picture containing text&#10;&#10;Description automatically generated">
            <a:extLst>
              <a:ext uri="{FF2B5EF4-FFF2-40B4-BE49-F238E27FC236}">
                <a16:creationId xmlns:a16="http://schemas.microsoft.com/office/drawing/2014/main" id="{47A225D8-9C23-55CE-01CD-42E21130E4B9}"/>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802" r="2802"/>
          <a:stretch>
            <a:fillRect/>
          </a:stretch>
        </p:blipFill>
        <p:spPr>
          <a:xfrm>
            <a:off x="4441869" y="2028967"/>
            <a:ext cx="4152000" cy="2741312"/>
          </a:xfrm>
          <a:prstGeom prst="rect">
            <a:avLst/>
          </a:prstGeom>
        </p:spPr>
      </p:pic>
    </p:spTree>
    <p:extLst>
      <p:ext uri="{BB962C8B-B14F-4D97-AF65-F5344CB8AC3E}">
        <p14:creationId xmlns:p14="http://schemas.microsoft.com/office/powerpoint/2010/main" val="604895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758" name="Rectangle 31757">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60" name="Rectangle 31759">
            <a:extLst>
              <a:ext uri="{FF2B5EF4-FFF2-40B4-BE49-F238E27FC236}">
                <a16:creationId xmlns:a16="http://schemas.microsoft.com/office/drawing/2014/main" id="{AF695F69-7001-421E-98A8-E74156934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1" name="Picture 2"/>
          <p:cNvPicPr>
            <a:picLocks noChangeAspect="1"/>
          </p:cNvPicPr>
          <p:nvPr/>
        </p:nvPicPr>
        <p:blipFill rotWithShape="1">
          <a:blip r:embed="rId3" cstate="print"/>
          <a:srcRect l="24890" r="8444"/>
          <a:stretch/>
        </p:blipFill>
        <p:spPr bwMode="auto">
          <a:xfrm>
            <a:off x="4572007" y="10"/>
            <a:ext cx="4571999" cy="6857990"/>
          </a:xfrm>
          <a:custGeom>
            <a:avLst/>
            <a:gdLst/>
            <a:ahLst/>
            <a:cxnLst/>
            <a:rect l="l" t="t" r="r" b="b"/>
            <a:pathLst>
              <a:path w="6095999" h="6858000">
                <a:moveTo>
                  <a:pt x="0" y="0"/>
                </a:moveTo>
                <a:lnTo>
                  <a:pt x="6095999" y="0"/>
                </a:lnTo>
                <a:lnTo>
                  <a:pt x="6095999" y="6858000"/>
                </a:lnTo>
                <a:lnTo>
                  <a:pt x="0" y="6858000"/>
                </a:lnTo>
                <a:lnTo>
                  <a:pt x="0" y="6857999"/>
                </a:lnTo>
                <a:lnTo>
                  <a:pt x="4220980" y="6857999"/>
                </a:lnTo>
                <a:lnTo>
                  <a:pt x="4213164" y="6851010"/>
                </a:lnTo>
                <a:cubicBezTo>
                  <a:pt x="4181666" y="6825777"/>
                  <a:pt x="4066661" y="6744343"/>
                  <a:pt x="4062999" y="6737842"/>
                </a:cubicBezTo>
                <a:cubicBezTo>
                  <a:pt x="4024279" y="6693220"/>
                  <a:pt x="4060463" y="6731339"/>
                  <a:pt x="3994350" y="6686435"/>
                </a:cubicBezTo>
                <a:cubicBezTo>
                  <a:pt x="3947033" y="6670674"/>
                  <a:pt x="3899856" y="6566625"/>
                  <a:pt x="3859426" y="6512643"/>
                </a:cubicBezTo>
                <a:cubicBezTo>
                  <a:pt x="3843619" y="6494605"/>
                  <a:pt x="3819111" y="6476220"/>
                  <a:pt x="3795266" y="6469055"/>
                </a:cubicBezTo>
                <a:cubicBezTo>
                  <a:pt x="3772240" y="6479507"/>
                  <a:pt x="3769424" y="6446115"/>
                  <a:pt x="3752228" y="6440526"/>
                </a:cubicBezTo>
                <a:cubicBezTo>
                  <a:pt x="3742060" y="6447641"/>
                  <a:pt x="3719048" y="6424775"/>
                  <a:pt x="3716355" y="6414007"/>
                </a:cubicBezTo>
                <a:cubicBezTo>
                  <a:pt x="3729286" y="6392352"/>
                  <a:pt x="3629924" y="6387100"/>
                  <a:pt x="3629916" y="6370687"/>
                </a:cubicBezTo>
                <a:cubicBezTo>
                  <a:pt x="3600280" y="6362353"/>
                  <a:pt x="3495200" y="6368444"/>
                  <a:pt x="3479034" y="6339494"/>
                </a:cubicBezTo>
                <a:cubicBezTo>
                  <a:pt x="3420435" y="6317314"/>
                  <a:pt x="3345614" y="6290932"/>
                  <a:pt x="3319627" y="6285893"/>
                </a:cubicBezTo>
                <a:cubicBezTo>
                  <a:pt x="3282294" y="6327705"/>
                  <a:pt x="3185936" y="6185255"/>
                  <a:pt x="3075494" y="6164273"/>
                </a:cubicBezTo>
                <a:cubicBezTo>
                  <a:pt x="3059427" y="6166243"/>
                  <a:pt x="3051440" y="6164859"/>
                  <a:pt x="3050019" y="6153683"/>
                </a:cubicBezTo>
                <a:cubicBezTo>
                  <a:pt x="3016030" y="6146243"/>
                  <a:pt x="2991340" y="6114870"/>
                  <a:pt x="2963636" y="6123708"/>
                </a:cubicBezTo>
                <a:cubicBezTo>
                  <a:pt x="2928425" y="6105855"/>
                  <a:pt x="2947049" y="6092097"/>
                  <a:pt x="2914912" y="6078439"/>
                </a:cubicBezTo>
                <a:lnTo>
                  <a:pt x="2770812" y="6041758"/>
                </a:lnTo>
                <a:cubicBezTo>
                  <a:pt x="2750466" y="6034724"/>
                  <a:pt x="2729222" y="6014032"/>
                  <a:pt x="2708585" y="6007728"/>
                </a:cubicBezTo>
                <a:lnTo>
                  <a:pt x="2687072" y="6003931"/>
                </a:lnTo>
                <a:lnTo>
                  <a:pt x="2674457" y="5991515"/>
                </a:lnTo>
                <a:cubicBezTo>
                  <a:pt x="2668773" y="5988707"/>
                  <a:pt x="2661696" y="5988167"/>
                  <a:pt x="2652298" y="5991525"/>
                </a:cubicBezTo>
                <a:cubicBezTo>
                  <a:pt x="2634345" y="5986939"/>
                  <a:pt x="2583809" y="5969299"/>
                  <a:pt x="2566743" y="5963996"/>
                </a:cubicBezTo>
                <a:lnTo>
                  <a:pt x="2549903" y="5959709"/>
                </a:lnTo>
                <a:lnTo>
                  <a:pt x="2542177" y="5951723"/>
                </a:lnTo>
                <a:cubicBezTo>
                  <a:pt x="2529898" y="5945994"/>
                  <a:pt x="2498812" y="5935402"/>
                  <a:pt x="2476225" y="5925338"/>
                </a:cubicBezTo>
                <a:cubicBezTo>
                  <a:pt x="2457810" y="5911056"/>
                  <a:pt x="2433846" y="5899348"/>
                  <a:pt x="2406656" y="5891344"/>
                </a:cubicBezTo>
                <a:cubicBezTo>
                  <a:pt x="2400991" y="5896275"/>
                  <a:pt x="2393612" y="5885783"/>
                  <a:pt x="2389160" y="5883030"/>
                </a:cubicBezTo>
                <a:cubicBezTo>
                  <a:pt x="2387458" y="5886701"/>
                  <a:pt x="2375233" y="5885881"/>
                  <a:pt x="2372540" y="5881920"/>
                </a:cubicBezTo>
                <a:cubicBezTo>
                  <a:pt x="2293168" y="5849488"/>
                  <a:pt x="2325743" y="5894734"/>
                  <a:pt x="2283811" y="5862541"/>
                </a:cubicBezTo>
                <a:cubicBezTo>
                  <a:pt x="2275730" y="5859531"/>
                  <a:pt x="2268484" y="5859925"/>
                  <a:pt x="2261759" y="5861764"/>
                </a:cubicBezTo>
                <a:lnTo>
                  <a:pt x="2219265" y="5849327"/>
                </a:lnTo>
                <a:cubicBezTo>
                  <a:pt x="2203078" y="5842651"/>
                  <a:pt x="2185672" y="5837119"/>
                  <a:pt x="2167456" y="5832891"/>
                </a:cubicBezTo>
                <a:cubicBezTo>
                  <a:pt x="2161387" y="5839963"/>
                  <a:pt x="2149583" y="5826532"/>
                  <a:pt x="2143288" y="5823218"/>
                </a:cubicBezTo>
                <a:cubicBezTo>
                  <a:pt x="2141966" y="5828274"/>
                  <a:pt x="2126227" y="5828196"/>
                  <a:pt x="2121889" y="5823116"/>
                </a:cubicBezTo>
                <a:cubicBezTo>
                  <a:pt x="2013448" y="5786297"/>
                  <a:pt x="2065303" y="5844161"/>
                  <a:pt x="2004548" y="5804552"/>
                </a:cubicBezTo>
                <a:cubicBezTo>
                  <a:pt x="1993575" y="5801194"/>
                  <a:pt x="1984449" y="5802325"/>
                  <a:pt x="1976317" y="5805346"/>
                </a:cubicBezTo>
                <a:lnTo>
                  <a:pt x="1960968" y="5813703"/>
                </a:lnTo>
                <a:lnTo>
                  <a:pt x="1951886" y="5808313"/>
                </a:lnTo>
                <a:cubicBezTo>
                  <a:pt x="1914205" y="5801767"/>
                  <a:pt x="1900427" y="5810657"/>
                  <a:pt x="1881129" y="5796205"/>
                </a:cubicBezTo>
                <a:cubicBezTo>
                  <a:pt x="1847467" y="5788576"/>
                  <a:pt x="1808824" y="5783942"/>
                  <a:pt x="1778393" y="5776687"/>
                </a:cubicBezTo>
                <a:cubicBezTo>
                  <a:pt x="1764338" y="5756704"/>
                  <a:pt x="1721542" y="5761928"/>
                  <a:pt x="1698544" y="5752677"/>
                </a:cubicBezTo>
                <a:cubicBezTo>
                  <a:pt x="1688689" y="5744367"/>
                  <a:pt x="1680710" y="5741898"/>
                  <a:pt x="1667763" y="5746936"/>
                </a:cubicBezTo>
                <a:cubicBezTo>
                  <a:pt x="1622782" y="5706970"/>
                  <a:pt x="1636232" y="5740258"/>
                  <a:pt x="1589890" y="5720079"/>
                </a:cubicBezTo>
                <a:cubicBezTo>
                  <a:pt x="1550522" y="5700408"/>
                  <a:pt x="1504390" y="5684235"/>
                  <a:pt x="1470745" y="5647268"/>
                </a:cubicBezTo>
                <a:cubicBezTo>
                  <a:pt x="1465307" y="5637473"/>
                  <a:pt x="1447590" y="5631171"/>
                  <a:pt x="1431171" y="5633192"/>
                </a:cubicBezTo>
                <a:cubicBezTo>
                  <a:pt x="1428344" y="5633540"/>
                  <a:pt x="1425665" y="5634127"/>
                  <a:pt x="1423215" y="5634934"/>
                </a:cubicBezTo>
                <a:cubicBezTo>
                  <a:pt x="1404063" y="5609561"/>
                  <a:pt x="1384477" y="5616951"/>
                  <a:pt x="1377158" y="5600720"/>
                </a:cubicBezTo>
                <a:cubicBezTo>
                  <a:pt x="1337416" y="5587406"/>
                  <a:pt x="1299119" y="5594952"/>
                  <a:pt x="1292001" y="5580595"/>
                </a:cubicBezTo>
                <a:cubicBezTo>
                  <a:pt x="1270404" y="5577445"/>
                  <a:pt x="1236263" y="5586393"/>
                  <a:pt x="1224877" y="5570207"/>
                </a:cubicBezTo>
                <a:cubicBezTo>
                  <a:pt x="1218892" y="5580643"/>
                  <a:pt x="1203320" y="5557444"/>
                  <a:pt x="1188481" y="5562311"/>
                </a:cubicBezTo>
                <a:cubicBezTo>
                  <a:pt x="1177571" y="5566931"/>
                  <a:pt x="1170302" y="5560971"/>
                  <a:pt x="1160620" y="5558862"/>
                </a:cubicBezTo>
                <a:cubicBezTo>
                  <a:pt x="1146504" y="5561577"/>
                  <a:pt x="1106544" y="5545833"/>
                  <a:pt x="1097113" y="5537725"/>
                </a:cubicBezTo>
                <a:cubicBezTo>
                  <a:pt x="1076260" y="5511528"/>
                  <a:pt x="1012618" y="5517876"/>
                  <a:pt x="994944" y="5497522"/>
                </a:cubicBezTo>
                <a:cubicBezTo>
                  <a:pt x="987638" y="5493756"/>
                  <a:pt x="980141" y="5491480"/>
                  <a:pt x="972567" y="5490138"/>
                </a:cubicBezTo>
                <a:lnTo>
                  <a:pt x="927036" y="5488921"/>
                </a:lnTo>
                <a:lnTo>
                  <a:pt x="905198" y="5488488"/>
                </a:lnTo>
                <a:cubicBezTo>
                  <a:pt x="920127" y="5466532"/>
                  <a:pt x="847550" y="5479119"/>
                  <a:pt x="871473" y="5463326"/>
                </a:cubicBezTo>
                <a:cubicBezTo>
                  <a:pt x="835241" y="5455796"/>
                  <a:pt x="824844" y="5441869"/>
                  <a:pt x="787335" y="5431076"/>
                </a:cubicBezTo>
                <a:lnTo>
                  <a:pt x="646418" y="5398569"/>
                </a:lnTo>
                <a:cubicBezTo>
                  <a:pt x="594533" y="5378172"/>
                  <a:pt x="569175" y="5376706"/>
                  <a:pt x="522316" y="5365133"/>
                </a:cubicBezTo>
                <a:cubicBezTo>
                  <a:pt x="485699" y="5316148"/>
                  <a:pt x="451396" y="5327743"/>
                  <a:pt x="425051" y="5295085"/>
                </a:cubicBezTo>
                <a:cubicBezTo>
                  <a:pt x="373115" y="5280721"/>
                  <a:pt x="376598" y="5265782"/>
                  <a:pt x="318461" y="5265657"/>
                </a:cubicBezTo>
                <a:lnTo>
                  <a:pt x="266536" y="5232252"/>
                </a:lnTo>
                <a:cubicBezTo>
                  <a:pt x="254867" y="5225616"/>
                  <a:pt x="251642" y="5227516"/>
                  <a:pt x="248444" y="5225838"/>
                </a:cubicBezTo>
                <a:lnTo>
                  <a:pt x="247345" y="5222181"/>
                </a:lnTo>
                <a:lnTo>
                  <a:pt x="237345" y="5217023"/>
                </a:lnTo>
                <a:lnTo>
                  <a:pt x="219603" y="5204977"/>
                </a:lnTo>
                <a:lnTo>
                  <a:pt x="214443" y="5204489"/>
                </a:lnTo>
                <a:lnTo>
                  <a:pt x="184816" y="5189073"/>
                </a:lnTo>
                <a:lnTo>
                  <a:pt x="183534" y="5189699"/>
                </a:lnTo>
                <a:cubicBezTo>
                  <a:pt x="179981" y="5190754"/>
                  <a:pt x="176085" y="5190869"/>
                  <a:pt x="171363" y="5189023"/>
                </a:cubicBezTo>
                <a:cubicBezTo>
                  <a:pt x="165797" y="5204157"/>
                  <a:pt x="163531" y="5192594"/>
                  <a:pt x="150096" y="5185813"/>
                </a:cubicBezTo>
                <a:lnTo>
                  <a:pt x="59253" y="5172817"/>
                </a:lnTo>
                <a:lnTo>
                  <a:pt x="52526" y="5170052"/>
                </a:lnTo>
                <a:lnTo>
                  <a:pt x="52188" y="5170183"/>
                </a:lnTo>
                <a:cubicBezTo>
                  <a:pt x="50293" y="5169980"/>
                  <a:pt x="47917" y="5169219"/>
                  <a:pt x="44687" y="5167637"/>
                </a:cubicBezTo>
                <a:lnTo>
                  <a:pt x="40261" y="5165012"/>
                </a:lnTo>
                <a:lnTo>
                  <a:pt x="27209" y="5159648"/>
                </a:lnTo>
                <a:lnTo>
                  <a:pt x="21368" y="5159036"/>
                </a:lnTo>
                <a:lnTo>
                  <a:pt x="0" y="5158850"/>
                </a:lnTo>
                <a:close/>
              </a:path>
            </a:pathLst>
          </a:custGeom>
        </p:spPr>
      </p:pic>
      <p:sp>
        <p:nvSpPr>
          <p:cNvPr id="31746" name="Title 1"/>
          <p:cNvSpPr>
            <a:spLocks noGrp="1"/>
          </p:cNvSpPr>
          <p:nvPr>
            <p:ph type="title" idx="4294967295"/>
          </p:nvPr>
        </p:nvSpPr>
        <p:spPr>
          <a:xfrm>
            <a:off x="449863" y="5234320"/>
            <a:ext cx="5198489" cy="752217"/>
          </a:xfrm>
          <a:prstGeom prst="rect">
            <a:avLst/>
          </a:prstGeom>
        </p:spPr>
        <p:txBody>
          <a:bodyPr vert="horz" lIns="91440" tIns="45720" rIns="91440" bIns="45720" rtlCol="0" anchor="b">
            <a:normAutofit/>
          </a:bodyPr>
          <a:lstStyle/>
          <a:p>
            <a:pPr fontAlgn="auto">
              <a:spcAft>
                <a:spcPts val="0"/>
              </a:spcAft>
              <a:defRPr/>
            </a:pPr>
            <a:r>
              <a:rPr lang="en-US" altLang="en-US" sz="2600" kern="1200">
                <a:solidFill>
                  <a:schemeClr val="tx1">
                    <a:lumMod val="85000"/>
                    <a:lumOff val="15000"/>
                  </a:schemeClr>
                </a:solidFill>
                <a:latin typeface="+mj-lt"/>
                <a:ea typeface="+mj-ea"/>
                <a:cs typeface="+mj-cs"/>
              </a:rPr>
              <a:t>Examples of Vision Charts</a:t>
            </a:r>
          </a:p>
        </p:txBody>
      </p:sp>
      <p:pic>
        <p:nvPicPr>
          <p:cNvPr id="22532" name="Picture 4"/>
          <p:cNvPicPr>
            <a:picLocks noChangeAspect="1"/>
          </p:cNvPicPr>
          <p:nvPr/>
        </p:nvPicPr>
        <p:blipFill rotWithShape="1">
          <a:blip r:embed="rId4" cstate="print"/>
          <a:srcRect l="9563" r="747" b="3"/>
          <a:stretch/>
        </p:blipFill>
        <p:spPr bwMode="auto">
          <a:xfrm>
            <a:off x="-4041" y="10"/>
            <a:ext cx="4627138" cy="5158840"/>
          </a:xfrm>
          <a:custGeom>
            <a:avLst/>
            <a:gdLst/>
            <a:ahLst/>
            <a:cxnLst/>
            <a:rect l="l" t="t" r="r" b="b"/>
            <a:pathLst>
              <a:path w="6096000" h="5158850">
                <a:moveTo>
                  <a:pt x="0" y="0"/>
                </a:moveTo>
                <a:lnTo>
                  <a:pt x="6096000" y="0"/>
                </a:lnTo>
                <a:lnTo>
                  <a:pt x="6096000" y="5158850"/>
                </a:lnTo>
                <a:lnTo>
                  <a:pt x="5957305" y="5157644"/>
                </a:lnTo>
                <a:cubicBezTo>
                  <a:pt x="5920540" y="5151975"/>
                  <a:pt x="5887096" y="5153588"/>
                  <a:pt x="5857259" y="5143603"/>
                </a:cubicBezTo>
                <a:cubicBezTo>
                  <a:pt x="5843335" y="5146861"/>
                  <a:pt x="5830921" y="5147051"/>
                  <a:pt x="5821375" y="5137142"/>
                </a:cubicBezTo>
                <a:cubicBezTo>
                  <a:pt x="5786501" y="5134144"/>
                  <a:pt x="5775399" y="5144200"/>
                  <a:pt x="5755916" y="5131695"/>
                </a:cubicBezTo>
                <a:cubicBezTo>
                  <a:pt x="5732132" y="5146996"/>
                  <a:pt x="5732735" y="5139753"/>
                  <a:pt x="5725007" y="5132964"/>
                </a:cubicBezTo>
                <a:lnTo>
                  <a:pt x="5723810" y="5132374"/>
                </a:lnTo>
                <a:lnTo>
                  <a:pt x="5720531" y="5134578"/>
                </a:lnTo>
                <a:lnTo>
                  <a:pt x="5714795" y="5134902"/>
                </a:lnTo>
                <a:lnTo>
                  <a:pt x="5700142" y="5131655"/>
                </a:lnTo>
                <a:lnTo>
                  <a:pt x="5694799" y="5129754"/>
                </a:lnTo>
                <a:cubicBezTo>
                  <a:pt x="5691058" y="5128696"/>
                  <a:pt x="5688491" y="5128320"/>
                  <a:pt x="5686627" y="5128420"/>
                </a:cubicBezTo>
                <a:lnTo>
                  <a:pt x="5686371" y="5128603"/>
                </a:lnTo>
                <a:lnTo>
                  <a:pt x="5678819" y="5126929"/>
                </a:lnTo>
                <a:cubicBezTo>
                  <a:pt x="5666199" y="5123608"/>
                  <a:pt x="5654035" y="5119908"/>
                  <a:pt x="5642547" y="5116000"/>
                </a:cubicBezTo>
                <a:cubicBezTo>
                  <a:pt x="5629445" y="5126457"/>
                  <a:pt x="5588783" y="5104807"/>
                  <a:pt x="5587979" y="5128480"/>
                </a:cubicBezTo>
                <a:cubicBezTo>
                  <a:pt x="5572317" y="5123886"/>
                  <a:pt x="5564904" y="5112774"/>
                  <a:pt x="5566635" y="5128675"/>
                </a:cubicBezTo>
                <a:cubicBezTo>
                  <a:pt x="5561375" y="5127594"/>
                  <a:pt x="5557787" y="5128327"/>
                  <a:pt x="5554953" y="5129937"/>
                </a:cubicBezTo>
                <a:lnTo>
                  <a:pt x="5554039" y="5130763"/>
                </a:lnTo>
                <a:lnTo>
                  <a:pt x="5514254" y="5120517"/>
                </a:lnTo>
                <a:lnTo>
                  <a:pt x="5492156" y="5111382"/>
                </a:lnTo>
                <a:lnTo>
                  <a:pt x="5480446" y="5107855"/>
                </a:lnTo>
                <a:lnTo>
                  <a:pt x="5477744" y="5104402"/>
                </a:lnTo>
                <a:cubicBezTo>
                  <a:pt x="5474490" y="5102038"/>
                  <a:pt x="5469391" y="5100405"/>
                  <a:pt x="5460150" y="5100442"/>
                </a:cubicBezTo>
                <a:lnTo>
                  <a:pt x="5457901" y="5100914"/>
                </a:lnTo>
                <a:lnTo>
                  <a:pt x="5444243" y="5094201"/>
                </a:lnTo>
                <a:cubicBezTo>
                  <a:pt x="5439994" y="5091441"/>
                  <a:pt x="5436419" y="5088231"/>
                  <a:pt x="5433825" y="5084410"/>
                </a:cubicBezTo>
                <a:cubicBezTo>
                  <a:pt x="5379443" y="5093528"/>
                  <a:pt x="5336110" y="5069767"/>
                  <a:pt x="5280996" y="5063773"/>
                </a:cubicBezTo>
                <a:cubicBezTo>
                  <a:pt x="5250806" y="5055129"/>
                  <a:pt x="5168599" y="5059471"/>
                  <a:pt x="5161582" y="5030966"/>
                </a:cubicBezTo>
                <a:cubicBezTo>
                  <a:pt x="5121870" y="5022662"/>
                  <a:pt x="5095637" y="5020496"/>
                  <a:pt x="5042717" y="5013952"/>
                </a:cubicBezTo>
                <a:cubicBezTo>
                  <a:pt x="4991136" y="4983679"/>
                  <a:pt x="4902283" y="4990567"/>
                  <a:pt x="4840514" y="4970468"/>
                </a:cubicBezTo>
                <a:cubicBezTo>
                  <a:pt x="4799904" y="4987615"/>
                  <a:pt x="4824087" y="4969531"/>
                  <a:pt x="4786778" y="4967817"/>
                </a:cubicBezTo>
                <a:cubicBezTo>
                  <a:pt x="4801901" y="4948343"/>
                  <a:pt x="4739845" y="4972374"/>
                  <a:pt x="4743741" y="4948216"/>
                </a:cubicBezTo>
                <a:cubicBezTo>
                  <a:pt x="4736829" y="4948670"/>
                  <a:pt x="4730010" y="4949869"/>
                  <a:pt x="4723136" y="4951257"/>
                </a:cubicBezTo>
                <a:lnTo>
                  <a:pt x="4719535" y="4951970"/>
                </a:lnTo>
                <a:lnTo>
                  <a:pt x="4706143" y="4950704"/>
                </a:lnTo>
                <a:lnTo>
                  <a:pt x="4701098" y="4955500"/>
                </a:lnTo>
                <a:lnTo>
                  <a:pt x="4680034" y="4957289"/>
                </a:lnTo>
                <a:cubicBezTo>
                  <a:pt x="4672339" y="4957161"/>
                  <a:pt x="4664292" y="4956094"/>
                  <a:pt x="4655741" y="4953520"/>
                </a:cubicBezTo>
                <a:cubicBezTo>
                  <a:pt x="4636359" y="4940479"/>
                  <a:pt x="4599701" y="4946454"/>
                  <a:pt x="4569298" y="4940691"/>
                </a:cubicBezTo>
                <a:lnTo>
                  <a:pt x="4555978" y="4935439"/>
                </a:lnTo>
                <a:lnTo>
                  <a:pt x="4508950" y="4932725"/>
                </a:lnTo>
                <a:cubicBezTo>
                  <a:pt x="4495669" y="4931511"/>
                  <a:pt x="4482007" y="4929765"/>
                  <a:pt x="4467838" y="4927057"/>
                </a:cubicBezTo>
                <a:lnTo>
                  <a:pt x="4441949" y="4920349"/>
                </a:lnTo>
                <a:lnTo>
                  <a:pt x="4394719" y="4912853"/>
                </a:lnTo>
                <a:lnTo>
                  <a:pt x="4356810" y="4916186"/>
                </a:lnTo>
                <a:lnTo>
                  <a:pt x="4222145" y="4920166"/>
                </a:lnTo>
                <a:cubicBezTo>
                  <a:pt x="4202488" y="4924963"/>
                  <a:pt x="4184742" y="4944595"/>
                  <a:pt x="4160481" y="4934555"/>
                </a:cubicBezTo>
                <a:cubicBezTo>
                  <a:pt x="4165854" y="4945670"/>
                  <a:pt x="4131661" y="4931019"/>
                  <a:pt x="4124879" y="4940397"/>
                </a:cubicBezTo>
                <a:cubicBezTo>
                  <a:pt x="4120895" y="4948198"/>
                  <a:pt x="4109593" y="4945570"/>
                  <a:pt x="4100114" y="4947117"/>
                </a:cubicBezTo>
                <a:cubicBezTo>
                  <a:pt x="4091835" y="4954382"/>
                  <a:pt x="4045978" y="4954676"/>
                  <a:pt x="4030957" y="4950944"/>
                </a:cubicBezTo>
                <a:cubicBezTo>
                  <a:pt x="3989825" y="4935537"/>
                  <a:pt x="3946860" y="4963196"/>
                  <a:pt x="3913764" y="4951738"/>
                </a:cubicBezTo>
                <a:cubicBezTo>
                  <a:pt x="3904534" y="4951024"/>
                  <a:pt x="3896577" y="4951663"/>
                  <a:pt x="3889457" y="4953140"/>
                </a:cubicBezTo>
                <a:lnTo>
                  <a:pt x="3871115" y="4959252"/>
                </a:lnTo>
                <a:lnTo>
                  <a:pt x="3869086" y="4964946"/>
                </a:lnTo>
                <a:lnTo>
                  <a:pt x="3856124" y="4966504"/>
                </a:lnTo>
                <a:lnTo>
                  <a:pt x="3835967" y="4975175"/>
                </a:lnTo>
                <a:cubicBezTo>
                  <a:pt x="3826465" y="4950975"/>
                  <a:pt x="3782586" y="4987146"/>
                  <a:pt x="3785910" y="4965148"/>
                </a:cubicBezTo>
                <a:cubicBezTo>
                  <a:pt x="3750785" y="4971249"/>
                  <a:pt x="3699033" y="4952693"/>
                  <a:pt x="3671085" y="4977741"/>
                </a:cubicBezTo>
                <a:cubicBezTo>
                  <a:pt x="3621255" y="4982620"/>
                  <a:pt x="3562637" y="4994206"/>
                  <a:pt x="3486928" y="4994420"/>
                </a:cubicBezTo>
                <a:cubicBezTo>
                  <a:pt x="3446030" y="4994640"/>
                  <a:pt x="3343460" y="4976299"/>
                  <a:pt x="3280956" y="4975036"/>
                </a:cubicBezTo>
                <a:cubicBezTo>
                  <a:pt x="3227193" y="4980695"/>
                  <a:pt x="3256481" y="4973778"/>
                  <a:pt x="3211563" y="4993919"/>
                </a:cubicBezTo>
                <a:cubicBezTo>
                  <a:pt x="3207119" y="4990757"/>
                  <a:pt x="3170070" y="4988394"/>
                  <a:pt x="3164681" y="4986606"/>
                </a:cubicBezTo>
                <a:lnTo>
                  <a:pt x="3127171" y="4979411"/>
                </a:lnTo>
                <a:lnTo>
                  <a:pt x="3096889" y="4976795"/>
                </a:lnTo>
                <a:cubicBezTo>
                  <a:pt x="3088441" y="4978753"/>
                  <a:pt x="3082883" y="4978233"/>
                  <a:pt x="3078620" y="4976620"/>
                </a:cubicBezTo>
                <a:lnTo>
                  <a:pt x="3074275" y="4973840"/>
                </a:lnTo>
                <a:lnTo>
                  <a:pt x="3036436" y="4968613"/>
                </a:lnTo>
                <a:lnTo>
                  <a:pt x="3031995" y="4969990"/>
                </a:lnTo>
                <a:lnTo>
                  <a:pt x="2994028" y="4967956"/>
                </a:lnTo>
                <a:cubicBezTo>
                  <a:pt x="2992299" y="4970105"/>
                  <a:pt x="2989407" y="4971561"/>
                  <a:pt x="2984001" y="4971609"/>
                </a:cubicBezTo>
                <a:cubicBezTo>
                  <a:pt x="2994191" y="4986644"/>
                  <a:pt x="2981386" y="4977427"/>
                  <a:pt x="2964542" y="4976237"/>
                </a:cubicBezTo>
                <a:cubicBezTo>
                  <a:pt x="2976613" y="4999323"/>
                  <a:pt x="2927627" y="4986817"/>
                  <a:pt x="2921274" y="4999668"/>
                </a:cubicBezTo>
                <a:cubicBezTo>
                  <a:pt x="2908629" y="4998274"/>
                  <a:pt x="2895476" y="4997220"/>
                  <a:pt x="2882111" y="4996632"/>
                </a:cubicBezTo>
                <a:lnTo>
                  <a:pt x="2874282" y="4996582"/>
                </a:lnTo>
                <a:cubicBezTo>
                  <a:pt x="2874237" y="4996658"/>
                  <a:pt x="2874193" y="4996735"/>
                  <a:pt x="2874147" y="4996812"/>
                </a:cubicBezTo>
                <a:cubicBezTo>
                  <a:pt x="2872492" y="4997296"/>
                  <a:pt x="2869935" y="4997466"/>
                  <a:pt x="2865932" y="4997221"/>
                </a:cubicBezTo>
                <a:lnTo>
                  <a:pt x="2860008" y="4996489"/>
                </a:lnTo>
                <a:lnTo>
                  <a:pt x="2844819" y="4996392"/>
                </a:lnTo>
                <a:lnTo>
                  <a:pt x="2839735" y="4997900"/>
                </a:lnTo>
                <a:lnTo>
                  <a:pt x="2837922" y="5000718"/>
                </a:lnTo>
                <a:lnTo>
                  <a:pt x="2836507" y="5000394"/>
                </a:lnTo>
                <a:cubicBezTo>
                  <a:pt x="2825749" y="4995427"/>
                  <a:pt x="2822382" y="4988291"/>
                  <a:pt x="2808859" y="5008050"/>
                </a:cubicBezTo>
                <a:cubicBezTo>
                  <a:pt x="2784233" y="4999995"/>
                  <a:pt x="2779499" y="5012041"/>
                  <a:pt x="2745907" y="5016391"/>
                </a:cubicBezTo>
                <a:cubicBezTo>
                  <a:pt x="2731796" y="5008784"/>
                  <a:pt x="2720518" y="5011549"/>
                  <a:pt x="2709519" y="5017601"/>
                </a:cubicBezTo>
                <a:cubicBezTo>
                  <a:pt x="2676766" y="5014138"/>
                  <a:pt x="2646981" y="5022656"/>
                  <a:pt x="2610212" y="5024813"/>
                </a:cubicBezTo>
                <a:cubicBezTo>
                  <a:pt x="2570359" y="5014992"/>
                  <a:pt x="2550109" y="5032793"/>
                  <a:pt x="2510814" y="5035020"/>
                </a:cubicBezTo>
                <a:cubicBezTo>
                  <a:pt x="2476639" y="5017991"/>
                  <a:pt x="2482834" y="5049980"/>
                  <a:pt x="2462736" y="5056754"/>
                </a:cubicBezTo>
                <a:lnTo>
                  <a:pt x="2457050" y="5057379"/>
                </a:lnTo>
                <a:lnTo>
                  <a:pt x="2442184" y="5054901"/>
                </a:lnTo>
                <a:lnTo>
                  <a:pt x="2436703" y="5053277"/>
                </a:lnTo>
                <a:cubicBezTo>
                  <a:pt x="2432888" y="5052418"/>
                  <a:pt x="2430299" y="5052175"/>
                  <a:pt x="2428451" y="5052373"/>
                </a:cubicBezTo>
                <a:lnTo>
                  <a:pt x="2420551" y="5051292"/>
                </a:lnTo>
                <a:cubicBezTo>
                  <a:pt x="2407700" y="5048633"/>
                  <a:pt x="2395274" y="5045570"/>
                  <a:pt x="2383501" y="5042264"/>
                </a:cubicBezTo>
                <a:cubicBezTo>
                  <a:pt x="2362992" y="5043848"/>
                  <a:pt x="2317884" y="5059023"/>
                  <a:pt x="2297493" y="5060796"/>
                </a:cubicBezTo>
                <a:lnTo>
                  <a:pt x="2261156" y="5052905"/>
                </a:lnTo>
                <a:lnTo>
                  <a:pt x="2200581" y="5036274"/>
                </a:lnTo>
                <a:lnTo>
                  <a:pt x="2198380" y="5036861"/>
                </a:lnTo>
                <a:lnTo>
                  <a:pt x="2116066" y="5030866"/>
                </a:lnTo>
                <a:cubicBezTo>
                  <a:pt x="2111600" y="5028328"/>
                  <a:pt x="2059664" y="5017338"/>
                  <a:pt x="2056754" y="5013653"/>
                </a:cubicBezTo>
                <a:cubicBezTo>
                  <a:pt x="2003393" y="5025622"/>
                  <a:pt x="1998298" y="5020073"/>
                  <a:pt x="1942916" y="5016969"/>
                </a:cubicBezTo>
                <a:cubicBezTo>
                  <a:pt x="1882138" y="5005950"/>
                  <a:pt x="1836966" y="4987831"/>
                  <a:pt x="1796717" y="4981610"/>
                </a:cubicBezTo>
                <a:cubicBezTo>
                  <a:pt x="1724075" y="4970499"/>
                  <a:pt x="1636218" y="4947449"/>
                  <a:pt x="1583222" y="4942334"/>
                </a:cubicBezTo>
                <a:cubicBezTo>
                  <a:pt x="1544265" y="4961611"/>
                  <a:pt x="1556109" y="4938719"/>
                  <a:pt x="1518821" y="4938963"/>
                </a:cubicBezTo>
                <a:cubicBezTo>
                  <a:pt x="1497291" y="4936197"/>
                  <a:pt x="1483221" y="4927794"/>
                  <a:pt x="1471837" y="4925740"/>
                </a:cubicBezTo>
                <a:lnTo>
                  <a:pt x="1450515" y="4926642"/>
                </a:lnTo>
                <a:lnTo>
                  <a:pt x="1437078" y="4926078"/>
                </a:lnTo>
                <a:lnTo>
                  <a:pt x="1432462" y="4931139"/>
                </a:lnTo>
                <a:lnTo>
                  <a:pt x="1411645" y="4934032"/>
                </a:lnTo>
                <a:cubicBezTo>
                  <a:pt x="1384856" y="4931153"/>
                  <a:pt x="1306656" y="4918434"/>
                  <a:pt x="1271729" y="4913863"/>
                </a:cubicBezTo>
                <a:cubicBezTo>
                  <a:pt x="1258697" y="4907976"/>
                  <a:pt x="1213546" y="4901042"/>
                  <a:pt x="1202076" y="4906608"/>
                </a:cubicBezTo>
                <a:cubicBezTo>
                  <a:pt x="1192059" y="4906580"/>
                  <a:pt x="1182171" y="4902320"/>
                  <a:pt x="1174670" y="4909064"/>
                </a:cubicBezTo>
                <a:cubicBezTo>
                  <a:pt x="1163701" y="4916862"/>
                  <a:pt x="1136874" y="4897641"/>
                  <a:pt x="1137035" y="4908989"/>
                </a:cubicBezTo>
                <a:cubicBezTo>
                  <a:pt x="1117838" y="4895687"/>
                  <a:pt x="1091386" y="4911450"/>
                  <a:pt x="1069882" y="4912892"/>
                </a:cubicBezTo>
                <a:cubicBezTo>
                  <a:pt x="1055589" y="4900472"/>
                  <a:pt x="1024570" y="4915744"/>
                  <a:pt x="980935" y="4911119"/>
                </a:cubicBezTo>
                <a:cubicBezTo>
                  <a:pt x="947614" y="4906556"/>
                  <a:pt x="913224" y="4897403"/>
                  <a:pt x="869960" y="4885518"/>
                </a:cubicBezTo>
                <a:cubicBezTo>
                  <a:pt x="819114" y="4856727"/>
                  <a:pt x="768074" y="4850663"/>
                  <a:pt x="721345" y="4839806"/>
                </a:cubicBezTo>
                <a:cubicBezTo>
                  <a:pt x="667944" y="4829906"/>
                  <a:pt x="698286" y="4859338"/>
                  <a:pt x="635428" y="4830000"/>
                </a:cubicBezTo>
                <a:cubicBezTo>
                  <a:pt x="626286" y="4837571"/>
                  <a:pt x="617638" y="4836842"/>
                  <a:pt x="604106" y="4830842"/>
                </a:cubicBezTo>
                <a:cubicBezTo>
                  <a:pt x="583276" y="4833091"/>
                  <a:pt x="539859" y="4845979"/>
                  <a:pt x="510451" y="4843485"/>
                </a:cubicBezTo>
                <a:cubicBezTo>
                  <a:pt x="489781" y="4840800"/>
                  <a:pt x="443867" y="4818678"/>
                  <a:pt x="427656" y="4815877"/>
                </a:cubicBezTo>
                <a:cubicBezTo>
                  <a:pt x="424088" y="4817297"/>
                  <a:pt x="419580" y="4820561"/>
                  <a:pt x="413184" y="4826676"/>
                </a:cubicBezTo>
                <a:cubicBezTo>
                  <a:pt x="387673" y="4816699"/>
                  <a:pt x="379855" y="4828170"/>
                  <a:pt x="341772" y="4829671"/>
                </a:cubicBezTo>
                <a:cubicBezTo>
                  <a:pt x="327795" y="4821005"/>
                  <a:pt x="314729" y="4822794"/>
                  <a:pt x="301266" y="4827842"/>
                </a:cubicBezTo>
                <a:cubicBezTo>
                  <a:pt x="265781" y="4821714"/>
                  <a:pt x="231017" y="4827635"/>
                  <a:pt x="189886" y="4826710"/>
                </a:cubicBezTo>
                <a:cubicBezTo>
                  <a:pt x="147910" y="4813727"/>
                  <a:pt x="121702" y="4829584"/>
                  <a:pt x="77762" y="4828518"/>
                </a:cubicBezTo>
                <a:cubicBezTo>
                  <a:pt x="38733" y="4806108"/>
                  <a:pt x="44308" y="4851138"/>
                  <a:pt x="8164" y="4846203"/>
                </a:cubicBezTo>
                <a:lnTo>
                  <a:pt x="0" y="4843648"/>
                </a:lnTo>
                <a:lnTo>
                  <a:pt x="0" y="4080681"/>
                </a:lnTo>
                <a:close/>
              </a:path>
            </a:pathLst>
          </a:cu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6EBC4CE2-1C2E-4709-AC72-8596BF7860E5}"/>
              </a:ext>
            </a:extLst>
          </p:cNvPr>
          <p:cNvPicPr>
            <a:picLocks noChangeAspect="1"/>
          </p:cNvPicPr>
          <p:nvPr/>
        </p:nvPicPr>
        <p:blipFill rotWithShape="1">
          <a:blip r:embed="rId3">
            <a:extLst>
              <a:ext uri="{28A0092B-C50C-407E-A947-70E740481C1C}">
                <a14:useLocalDpi xmlns:a14="http://schemas.microsoft.com/office/drawing/2010/main" val="0"/>
              </a:ext>
            </a:extLst>
          </a:blip>
          <a:srcRect t="2198" b="1099"/>
          <a:stretch/>
        </p:blipFill>
        <p:spPr>
          <a:xfrm>
            <a:off x="-1" y="0"/>
            <a:ext cx="4572001" cy="6858000"/>
          </a:xfrm>
          <a:prstGeom prst="rect">
            <a:avLst/>
          </a:prstGeom>
        </p:spPr>
      </p:pic>
      <p:sp>
        <p:nvSpPr>
          <p:cNvPr id="21507" name="Content Placeholder 3"/>
          <p:cNvSpPr>
            <a:spLocks noGrp="1"/>
          </p:cNvSpPr>
          <p:nvPr>
            <p:ph idx="4294967295"/>
          </p:nvPr>
        </p:nvSpPr>
        <p:spPr>
          <a:xfrm>
            <a:off x="4572000" y="39688"/>
            <a:ext cx="4572000" cy="6818312"/>
          </a:xfrm>
          <a:prstGeom prst="rect">
            <a:avLst/>
          </a:prstGeom>
        </p:spPr>
        <p:txBody>
          <a:bodyPr rtlCol="0">
            <a:normAutofit lnSpcReduction="10000"/>
          </a:bodyPr>
          <a:lstStyle/>
          <a:p>
            <a:pPr marL="0" indent="0" eaLnBrk="1" fontAlgn="auto" hangingPunct="1">
              <a:spcAft>
                <a:spcPts val="0"/>
              </a:spcAft>
              <a:buNone/>
              <a:defRPr/>
            </a:pPr>
            <a:r>
              <a:rPr lang="en-US" altLang="en-US" sz="2400" dirty="0">
                <a:latin typeface="+mj-lt"/>
              </a:rPr>
              <a:t>Distance Visual </a:t>
            </a:r>
            <a:br>
              <a:rPr lang="en-US" altLang="en-US" sz="2400" dirty="0">
                <a:latin typeface="+mj-lt"/>
              </a:rPr>
            </a:br>
            <a:r>
              <a:rPr lang="en-US" altLang="en-US" sz="2400" dirty="0">
                <a:latin typeface="+mj-lt"/>
              </a:rPr>
              <a:t>Acuity Screening</a:t>
            </a:r>
          </a:p>
          <a:p>
            <a:pPr marL="0" indent="0" eaLnBrk="1" fontAlgn="auto" hangingPunct="1">
              <a:spcAft>
                <a:spcPts val="0"/>
              </a:spcAft>
              <a:buNone/>
              <a:defRPr/>
            </a:pPr>
            <a:endParaRPr lang="en-US" sz="2400" b="1" dirty="0">
              <a:solidFill>
                <a:schemeClr val="tx1">
                  <a:lumMod val="75000"/>
                  <a:lumOff val="25000"/>
                </a:schemeClr>
              </a:solidFill>
              <a:latin typeface="+mj-lt"/>
            </a:endParaRPr>
          </a:p>
          <a:p>
            <a:pPr marL="0" indent="0" eaLnBrk="1" fontAlgn="auto" hangingPunct="1">
              <a:spcAft>
                <a:spcPts val="0"/>
              </a:spcAft>
              <a:buNone/>
              <a:defRPr/>
            </a:pPr>
            <a:r>
              <a:rPr lang="en-US" sz="2400" b="1" dirty="0">
                <a:solidFill>
                  <a:schemeClr val="tx1">
                    <a:lumMod val="75000"/>
                    <a:lumOff val="25000"/>
                  </a:schemeClr>
                </a:solidFill>
                <a:latin typeface="Baskerville Old Face" panose="02020602080505020303" pitchFamily="18" charset="0"/>
              </a:rPr>
              <a:t>Purpose</a:t>
            </a:r>
            <a:endParaRPr lang="en-US" sz="1000" dirty="0">
              <a:solidFill>
                <a:schemeClr val="tx1">
                  <a:lumMod val="75000"/>
                  <a:lumOff val="25000"/>
                </a:schemeClr>
              </a:solidFill>
              <a:latin typeface="Baskerville Old Face" panose="02020602080505020303" pitchFamily="18" charset="0"/>
            </a:endParaRPr>
          </a:p>
          <a:p>
            <a:pPr marL="516636" lvl="1" indent="-342900">
              <a:defRPr/>
            </a:pPr>
            <a:r>
              <a:rPr lang="en-US" sz="2000" dirty="0">
                <a:solidFill>
                  <a:schemeClr val="tx1">
                    <a:lumMod val="75000"/>
                    <a:lumOff val="25000"/>
                  </a:schemeClr>
                </a:solidFill>
                <a:latin typeface="Baskerville Old Face" panose="02020602080505020303" pitchFamily="18" charset="0"/>
              </a:rPr>
              <a:t>Screen for clearness of vision when looking in the distance</a:t>
            </a:r>
            <a:endParaRPr lang="en-US" sz="1000" dirty="0">
              <a:solidFill>
                <a:schemeClr val="tx1">
                  <a:lumMod val="75000"/>
                  <a:lumOff val="25000"/>
                </a:schemeClr>
              </a:solidFill>
              <a:latin typeface="Baskerville Old Face" panose="02020602080505020303" pitchFamily="18" charset="0"/>
            </a:endParaRPr>
          </a:p>
          <a:p>
            <a:pPr marL="516636" lvl="1" indent="-342900">
              <a:defRPr/>
            </a:pPr>
            <a:r>
              <a:rPr lang="en-US" sz="2000" dirty="0">
                <a:solidFill>
                  <a:schemeClr val="tx1">
                    <a:lumMod val="75000"/>
                    <a:lumOff val="25000"/>
                  </a:schemeClr>
                </a:solidFill>
                <a:latin typeface="Baskerville Old Face" panose="02020602080505020303" pitchFamily="18" charset="0"/>
              </a:rPr>
              <a:t>Detects</a:t>
            </a:r>
            <a:endParaRPr lang="en-US" sz="800" dirty="0">
              <a:solidFill>
                <a:schemeClr val="tx1">
                  <a:lumMod val="75000"/>
                  <a:lumOff val="25000"/>
                </a:schemeClr>
              </a:solidFill>
              <a:latin typeface="Baskerville Old Face" panose="02020602080505020303" pitchFamily="18" charset="0"/>
            </a:endParaRPr>
          </a:p>
          <a:p>
            <a:pPr marL="1017270" lvl="2" indent="-285750">
              <a:defRPr/>
            </a:pPr>
            <a:r>
              <a:rPr lang="en-US" sz="1600" dirty="0">
                <a:solidFill>
                  <a:schemeClr val="tx1">
                    <a:lumMod val="75000"/>
                    <a:lumOff val="25000"/>
                  </a:schemeClr>
                </a:solidFill>
                <a:latin typeface="Baskerville Old Face" panose="02020602080505020303" pitchFamily="18" charset="0"/>
              </a:rPr>
              <a:t>Myopia (nearsightedness)</a:t>
            </a:r>
          </a:p>
          <a:p>
            <a:pPr marL="960120" lvl="2" eaLnBrk="1" fontAlgn="auto" hangingPunct="1">
              <a:spcAft>
                <a:spcPts val="0"/>
              </a:spcAft>
              <a:buFont typeface="Arial" charset="0"/>
              <a:buChar char="•"/>
              <a:defRPr/>
            </a:pPr>
            <a:r>
              <a:rPr lang="en-US" sz="1600" dirty="0">
                <a:solidFill>
                  <a:schemeClr val="tx1">
                    <a:lumMod val="75000"/>
                    <a:lumOff val="25000"/>
                  </a:schemeClr>
                </a:solidFill>
                <a:latin typeface="Baskerville Old Face" panose="02020602080505020303" pitchFamily="18" charset="0"/>
              </a:rPr>
              <a:t>Amblyopia (weakness of sight, lazy eye)</a:t>
            </a:r>
          </a:p>
          <a:p>
            <a:pPr marL="960120" lvl="2" eaLnBrk="1" fontAlgn="auto" hangingPunct="1">
              <a:spcAft>
                <a:spcPts val="0"/>
              </a:spcAft>
              <a:buFont typeface="Arial" charset="0"/>
              <a:buChar char="•"/>
              <a:defRPr/>
            </a:pPr>
            <a:r>
              <a:rPr lang="en-US" sz="1600" dirty="0">
                <a:solidFill>
                  <a:schemeClr val="tx1">
                    <a:lumMod val="75000"/>
                    <a:lumOff val="25000"/>
                  </a:schemeClr>
                </a:solidFill>
                <a:latin typeface="Baskerville Old Face" panose="02020602080505020303" pitchFamily="18" charset="0"/>
              </a:rPr>
              <a:t>Astigmatism (blurred vision)</a:t>
            </a:r>
            <a:endParaRPr lang="en-US" dirty="0">
              <a:solidFill>
                <a:schemeClr val="tx1">
                  <a:lumMod val="75000"/>
                  <a:lumOff val="25000"/>
                </a:schemeClr>
              </a:solidFill>
              <a:latin typeface="Baskerville Old Face" panose="02020602080505020303" pitchFamily="18" charset="0"/>
            </a:endParaRPr>
          </a:p>
          <a:p>
            <a:pPr marL="0" indent="0" eaLnBrk="1" fontAlgn="auto" hangingPunct="1">
              <a:spcAft>
                <a:spcPts val="0"/>
              </a:spcAft>
              <a:buNone/>
              <a:defRPr/>
            </a:pPr>
            <a:r>
              <a:rPr lang="en-US" sz="2400" b="1" dirty="0">
                <a:solidFill>
                  <a:schemeClr val="tx1">
                    <a:lumMod val="75000"/>
                    <a:lumOff val="25000"/>
                  </a:schemeClr>
                </a:solidFill>
                <a:latin typeface="Baskerville Old Face" panose="02020602080505020303" pitchFamily="18" charset="0"/>
              </a:rPr>
              <a:t>Equipment</a:t>
            </a:r>
            <a:endParaRPr lang="en-US" sz="1000" dirty="0">
              <a:solidFill>
                <a:schemeClr val="tx1">
                  <a:lumMod val="75000"/>
                  <a:lumOff val="25000"/>
                </a:schemeClr>
              </a:solidFill>
              <a:latin typeface="Baskerville Old Face" panose="02020602080505020303" pitchFamily="18" charset="0"/>
            </a:endParaRPr>
          </a:p>
          <a:p>
            <a:pPr marL="516636" lvl="1" indent="-342900">
              <a:defRPr/>
            </a:pPr>
            <a:r>
              <a:rPr lang="en-US" sz="2000" dirty="0">
                <a:solidFill>
                  <a:schemeClr val="tx1">
                    <a:lumMod val="75000"/>
                    <a:lumOff val="25000"/>
                  </a:schemeClr>
                </a:solidFill>
                <a:latin typeface="Baskerville Old Face" panose="02020602080505020303" pitchFamily="18" charset="0"/>
              </a:rPr>
              <a:t>Distance chart for 10 or 20 feet (should include 20/25 line)</a:t>
            </a:r>
            <a:endParaRPr lang="en-US" sz="800" dirty="0">
              <a:solidFill>
                <a:schemeClr val="tx1">
                  <a:lumMod val="75000"/>
                  <a:lumOff val="25000"/>
                </a:schemeClr>
              </a:solidFill>
              <a:latin typeface="Baskerville Old Face" panose="02020602080505020303" pitchFamily="18" charset="0"/>
            </a:endParaRPr>
          </a:p>
          <a:p>
            <a:pPr marL="960120" lvl="2" eaLnBrk="1" fontAlgn="auto" hangingPunct="1">
              <a:spcAft>
                <a:spcPts val="0"/>
              </a:spcAft>
              <a:buFont typeface="Arial" charset="0"/>
              <a:buChar char="•"/>
              <a:defRPr/>
            </a:pPr>
            <a:r>
              <a:rPr lang="en-US" sz="1600" dirty="0">
                <a:solidFill>
                  <a:schemeClr val="tx1">
                    <a:lumMod val="75000"/>
                    <a:lumOff val="25000"/>
                  </a:schemeClr>
                </a:solidFill>
                <a:latin typeface="Baskerville Old Face" panose="02020602080505020303" pitchFamily="18" charset="0"/>
              </a:rPr>
              <a:t>Choose according to student’s developmental level</a:t>
            </a:r>
          </a:p>
          <a:p>
            <a:pPr marL="960120" lvl="2" eaLnBrk="1" fontAlgn="auto" hangingPunct="1">
              <a:spcAft>
                <a:spcPts val="0"/>
              </a:spcAft>
              <a:buFont typeface="Arial" charset="0"/>
              <a:buChar char="•"/>
              <a:defRPr/>
            </a:pPr>
            <a:r>
              <a:rPr lang="en-US" sz="1600" dirty="0">
                <a:solidFill>
                  <a:schemeClr val="tx1">
                    <a:lumMod val="75000"/>
                    <a:lumOff val="25000"/>
                  </a:schemeClr>
                </a:solidFill>
                <a:latin typeface="Baskerville Old Face" panose="02020602080505020303" pitchFamily="18" charset="0"/>
              </a:rPr>
              <a:t>HOTV, Snellen, Sloan, Tumbling E, LEA Symbol, Lighthouse </a:t>
            </a:r>
            <a:endParaRPr lang="en-US" sz="1000" dirty="0">
              <a:solidFill>
                <a:schemeClr val="tx1">
                  <a:lumMod val="75000"/>
                  <a:lumOff val="25000"/>
                </a:schemeClr>
              </a:solidFill>
              <a:latin typeface="Baskerville Old Face" panose="02020602080505020303" pitchFamily="18" charset="0"/>
            </a:endParaRPr>
          </a:p>
          <a:p>
            <a:pPr marL="516636" lvl="1" indent="-342900">
              <a:defRPr/>
            </a:pPr>
            <a:r>
              <a:rPr lang="en-US" sz="2000" dirty="0">
                <a:solidFill>
                  <a:schemeClr val="tx1">
                    <a:lumMod val="75000"/>
                    <a:lumOff val="25000"/>
                  </a:schemeClr>
                </a:solidFill>
                <a:latin typeface="Baskerville Old Face" panose="02020602080505020303" pitchFamily="18" charset="0"/>
              </a:rPr>
              <a:t>Occluder (e.g., paper cup, paper patch, palm of hand with tissue)</a:t>
            </a:r>
            <a:endParaRPr lang="en-US" sz="1000" dirty="0">
              <a:solidFill>
                <a:schemeClr val="tx1">
                  <a:lumMod val="75000"/>
                  <a:lumOff val="25000"/>
                </a:schemeClr>
              </a:solidFill>
              <a:latin typeface="Baskerville Old Face" panose="02020602080505020303" pitchFamily="18" charset="0"/>
            </a:endParaRPr>
          </a:p>
          <a:p>
            <a:pPr marL="516636" lvl="1" indent="-342900">
              <a:defRPr/>
            </a:pPr>
            <a:r>
              <a:rPr lang="en-US" sz="2000" dirty="0">
                <a:solidFill>
                  <a:schemeClr val="tx1">
                    <a:lumMod val="75000"/>
                    <a:lumOff val="25000"/>
                  </a:schemeClr>
                </a:solidFill>
                <a:latin typeface="Baskerville Old Face" panose="02020602080505020303" pitchFamily="18" charset="0"/>
              </a:rPr>
              <a:t>Antibacterial wipes</a:t>
            </a:r>
          </a:p>
          <a:p>
            <a:pPr marL="173736" lvl="1" indent="0">
              <a:buNone/>
              <a:defRPr/>
            </a:pPr>
            <a:r>
              <a:rPr lang="en-US" sz="2000" dirty="0">
                <a:solidFill>
                  <a:schemeClr val="tx1">
                    <a:lumMod val="75000"/>
                    <a:lumOff val="25000"/>
                  </a:schemeClr>
                </a:solidFill>
                <a:latin typeface="Baskerville Old Face" panose="02020602080505020303" pitchFamily="18" charset="0"/>
              </a:rPr>
              <a:t>(Vision Screening Guidelines </a:t>
            </a:r>
            <a:r>
              <a:rPr lang="en-US" sz="2000" dirty="0" err="1">
                <a:solidFill>
                  <a:schemeClr val="tx1">
                    <a:lumMod val="75000"/>
                    <a:lumOff val="25000"/>
                  </a:schemeClr>
                </a:solidFill>
                <a:latin typeface="Baskerville Old Face" panose="02020602080505020303" pitchFamily="18" charset="0"/>
              </a:rPr>
              <a:t>pg</a:t>
            </a:r>
            <a:r>
              <a:rPr lang="en-US" sz="2000" dirty="0">
                <a:solidFill>
                  <a:schemeClr val="tx1">
                    <a:lumMod val="75000"/>
                    <a:lumOff val="25000"/>
                  </a:schemeClr>
                </a:solidFill>
                <a:latin typeface="Baskerville Old Face" panose="02020602080505020303" pitchFamily="18" charset="0"/>
              </a:rPr>
              <a:t> 7)</a:t>
            </a:r>
          </a:p>
          <a:p>
            <a:pPr marL="0" indent="0" eaLnBrk="1" fontAlgn="auto" hangingPunct="1">
              <a:spcAft>
                <a:spcPts val="0"/>
              </a:spcAft>
              <a:buFont typeface="Arial" charset="0"/>
              <a:buNone/>
              <a:defRPr/>
            </a:pPr>
            <a:endParaRPr lang="en-US" sz="2400" dirty="0">
              <a:solidFill>
                <a:schemeClr val="tx1">
                  <a:lumMod val="75000"/>
                  <a:lumOff val="25000"/>
                </a:schemeClr>
              </a:solidFill>
            </a:endParaRPr>
          </a:p>
          <a:p>
            <a:pPr marL="960120" lvl="2" eaLnBrk="1" fontAlgn="auto" hangingPunct="1">
              <a:spcAft>
                <a:spcPts val="0"/>
              </a:spcAft>
              <a:buFont typeface="Arial" charset="0"/>
              <a:buChar char="•"/>
              <a:defRPr/>
            </a:pPr>
            <a:endParaRPr lang="en-US" sz="1600" dirty="0">
              <a:solidFill>
                <a:schemeClr val="tx1">
                  <a:lumMod val="75000"/>
                  <a:lumOff val="25000"/>
                </a:schemeClr>
              </a:solidFill>
            </a:endParaRPr>
          </a:p>
        </p:txBody>
      </p:sp>
      <p:sp>
        <p:nvSpPr>
          <p:cNvPr id="5" name="Text Placeholder 4">
            <a:extLst>
              <a:ext uri="{FF2B5EF4-FFF2-40B4-BE49-F238E27FC236}">
                <a16:creationId xmlns:a16="http://schemas.microsoft.com/office/drawing/2014/main" id="{A53808BC-BC8F-E048-9DB8-50C7BD89706D}"/>
              </a:ext>
            </a:extLst>
          </p:cNvPr>
          <p:cNvSpPr txBox="1">
            <a:spLocks noGrp="1"/>
          </p:cNvSpPr>
          <p:nvPr>
            <p:ph type="body" sz="half" idx="4294967295"/>
          </p:nvPr>
        </p:nvSpPr>
        <p:spPr>
          <a:xfrm>
            <a:off x="7343775" y="6269038"/>
            <a:ext cx="1800225" cy="554037"/>
          </a:xfrm>
          <a:prstGeom prst="rect">
            <a:avLst/>
          </a:prstGeom>
          <a:noFill/>
        </p:spPr>
        <p:txBody>
          <a:bodyPr wrap="square" rtlCol="0">
            <a:spAutoFit/>
          </a:bodyPr>
          <a:lstStyle/>
          <a:p>
            <a:pPr algn="ctr"/>
            <a:r>
              <a:rPr lang="en-US" dirty="0">
                <a:solidFill>
                  <a:srgbClr val="002060"/>
                </a:solidFill>
              </a:rPr>
              <a:t>Vision Screening Manual Page 5</a:t>
            </a:r>
          </a:p>
        </p:txBody>
      </p:sp>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No Footer Pages">
  <a:themeElements>
    <a:clrScheme name="Custom 1">
      <a:dk1>
        <a:srgbClr val="FFFFFF"/>
      </a:dk1>
      <a:lt1>
        <a:srgbClr val="012169"/>
      </a:lt1>
      <a:dk2>
        <a:srgbClr val="FFFFFF"/>
      </a:dk2>
      <a:lt2>
        <a:srgbClr val="012169"/>
      </a:lt2>
      <a:accent1>
        <a:srgbClr val="F2A900"/>
      </a:accent1>
      <a:accent2>
        <a:srgbClr val="E35205"/>
      </a:accent2>
      <a:accent3>
        <a:srgbClr val="008C95"/>
      </a:accent3>
      <a:accent4>
        <a:srgbClr val="F2A900"/>
      </a:accent4>
      <a:accent5>
        <a:srgbClr val="E35205"/>
      </a:accent5>
      <a:accent6>
        <a:srgbClr val="008C95"/>
      </a:accent6>
      <a:hlink>
        <a:srgbClr val="64CCC9"/>
      </a:hlink>
      <a:folHlink>
        <a:srgbClr val="9EA2A2"/>
      </a:folHlink>
    </a:clrScheme>
    <a:fontScheme name="Custom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2500</Words>
  <Application>Microsoft Office PowerPoint</Application>
  <PresentationFormat>On-screen Show (4:3)</PresentationFormat>
  <Paragraphs>320</Paragraphs>
  <Slides>35</Slides>
  <Notes>21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35</vt:i4>
      </vt:variant>
    </vt:vector>
  </HeadingPairs>
  <TitlesOfParts>
    <vt:vector size="51" baseType="lpstr">
      <vt:lpstr>Meiryo</vt:lpstr>
      <vt:lpstr>Arial</vt:lpstr>
      <vt:lpstr>Arial Black</vt:lpstr>
      <vt:lpstr>Baskerville Old Face</vt:lpstr>
      <vt:lpstr>Calibri</vt:lpstr>
      <vt:lpstr>Century Gothic</vt:lpstr>
      <vt:lpstr>Courier New</vt:lpstr>
      <vt:lpstr>Gill Sans MT</vt:lpstr>
      <vt:lpstr>Montserrat Black</vt:lpstr>
      <vt:lpstr>Montserrat ExtraBold</vt:lpstr>
      <vt:lpstr>Montserrat Light</vt:lpstr>
      <vt:lpstr>Montserrat Medium</vt:lpstr>
      <vt:lpstr>Wingdings</vt:lpstr>
      <vt:lpstr>Wingdings 3</vt:lpstr>
      <vt:lpstr>Parcel</vt:lpstr>
      <vt:lpstr>No Footer Pages</vt:lpstr>
      <vt:lpstr>PowerPoint Presentation</vt:lpstr>
      <vt:lpstr>Objectives</vt:lpstr>
      <vt:lpstr>Purpose of a Vision/ Hearing Screening Program</vt:lpstr>
      <vt:lpstr>Characteristics of  Screening Programs</vt:lpstr>
      <vt:lpstr>Screening Schedule</vt:lpstr>
      <vt:lpstr>PowerPoint Presentation</vt:lpstr>
      <vt:lpstr>PowerPoint Presentation</vt:lpstr>
      <vt:lpstr>Examples of Vision Charts</vt:lpstr>
      <vt:lpstr>PowerPoint Presentation</vt:lpstr>
      <vt:lpstr>PowerPoint Presentation</vt:lpstr>
      <vt:lpstr>Distance Visual  Acuity Screening</vt:lpstr>
      <vt:lpstr>PowerPoint Presentation</vt:lpstr>
      <vt:lpstr>Distance Visual Acuity Referral Criteria      A failed screening followed by a failed       re-screening should be referred for further evaluation</vt:lpstr>
      <vt:lpstr>   Distance  Visual Acuity   Referral Criteria     Important Exception</vt:lpstr>
      <vt:lpstr>Near Visual  Acuity Screening</vt:lpstr>
      <vt:lpstr>Near Visual  Acuity Screening</vt:lpstr>
      <vt:lpstr>Near Visual  Acuity Screening</vt:lpstr>
      <vt:lpstr>  Near Visual Acuity  Referral Criteria    </vt:lpstr>
      <vt:lpstr>PowerPoint Presentation</vt:lpstr>
      <vt:lpstr>Binocularity/Stereoscopic  Vision Screening</vt:lpstr>
      <vt:lpstr>Random Dot E Kit Equipment</vt:lpstr>
      <vt:lpstr>Random Dot E</vt:lpstr>
      <vt:lpstr>Random Dot E</vt:lpstr>
      <vt:lpstr>Random Dot E</vt:lpstr>
      <vt:lpstr>Random Dot E</vt:lpstr>
      <vt:lpstr>Random Dot E</vt:lpstr>
      <vt:lpstr>Random Dot E</vt:lpstr>
      <vt:lpstr>Vision Screening Demonstration video</vt:lpstr>
      <vt:lpstr>Re-Screening  Guidelines</vt:lpstr>
      <vt:lpstr>ReReferrals</vt:lpstr>
      <vt:lpstr>Follow-Up and Tracking Guidelines</vt:lpstr>
      <vt:lpstr>PowerPoint Presentation</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Screening Guidelines</dc:title>
  <dc:creator>Amy Robinson</dc:creator>
  <cp:lastModifiedBy>Stacey Whitney</cp:lastModifiedBy>
  <cp:revision>7</cp:revision>
  <dcterms:created xsi:type="dcterms:W3CDTF">2020-06-17T23:56:22Z</dcterms:created>
  <dcterms:modified xsi:type="dcterms:W3CDTF">2024-02-22T23:14:09Z</dcterms:modified>
</cp:coreProperties>
</file>